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132.jpg" ContentType="image/jpeg"/>
  <Override PartName="/ppt/media/image140.jpg" ContentType="image/jpeg"/>
  <Override PartName="/ppt/media/image141.jpg" ContentType="image/jpeg"/>
  <Override PartName="/ppt/media/image144.jpg" ContentType="image/jpeg"/>
  <Override PartName="/ppt/media/image147.jpg" ContentType="image/jpeg"/>
  <Override PartName="/ppt/media/image150.jpg" ContentType="image/jpeg"/>
  <Override PartName="/ppt/media/image153.jpg" ContentType="image/jpeg"/>
  <Override PartName="/ppt/media/image162.jpg" ContentType="image/jpeg"/>
  <Override PartName="/ppt/media/image16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20" r:id="rId6"/>
    <p:sldId id="321" r:id="rId7"/>
    <p:sldId id="322" r:id="rId8"/>
    <p:sldId id="323" r:id="rId9"/>
    <p:sldId id="324" r:id="rId10"/>
    <p:sldId id="260" r:id="rId11"/>
    <p:sldId id="261" r:id="rId12"/>
    <p:sldId id="262" r:id="rId13"/>
    <p:sldId id="318" r:id="rId14"/>
    <p:sldId id="304" r:id="rId15"/>
    <p:sldId id="303" r:id="rId16"/>
    <p:sldId id="316" r:id="rId17"/>
    <p:sldId id="317" r:id="rId18"/>
    <p:sldId id="305" r:id="rId19"/>
    <p:sldId id="306" r:id="rId20"/>
    <p:sldId id="263" r:id="rId21"/>
    <p:sldId id="264" r:id="rId22"/>
    <p:sldId id="265" r:id="rId23"/>
    <p:sldId id="307" r:id="rId24"/>
    <p:sldId id="266" r:id="rId25"/>
    <p:sldId id="267" r:id="rId26"/>
    <p:sldId id="268" r:id="rId27"/>
    <p:sldId id="269" r:id="rId28"/>
    <p:sldId id="288" r:id="rId29"/>
    <p:sldId id="289" r:id="rId30"/>
    <p:sldId id="319" r:id="rId31"/>
    <p:sldId id="291" r:id="rId32"/>
    <p:sldId id="292" r:id="rId33"/>
    <p:sldId id="296" r:id="rId34"/>
    <p:sldId id="297" r:id="rId35"/>
    <p:sldId id="308" r:id="rId36"/>
    <p:sldId id="309" r:id="rId37"/>
    <p:sldId id="310" r:id="rId38"/>
    <p:sldId id="298" r:id="rId39"/>
    <p:sldId id="311" r:id="rId40"/>
    <p:sldId id="312" r:id="rId41"/>
    <p:sldId id="313" r:id="rId42"/>
    <p:sldId id="314" r:id="rId43"/>
    <p:sldId id="315" r:id="rId44"/>
    <p:sldId id="302" r:id="rId45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75448" y="150661"/>
            <a:ext cx="1209506" cy="510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16326" y="1081024"/>
            <a:ext cx="695934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0" y="380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5">
                <a:moveTo>
                  <a:pt x="0" y="527304"/>
                </a:moveTo>
                <a:lnTo>
                  <a:pt x="12192000" y="527304"/>
                </a:lnTo>
                <a:lnTo>
                  <a:pt x="12192000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0" y="380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5">
                <a:moveTo>
                  <a:pt x="0" y="527304"/>
                </a:moveTo>
                <a:lnTo>
                  <a:pt x="12192000" y="527304"/>
                </a:lnTo>
                <a:lnTo>
                  <a:pt x="12192000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67608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2" y="4820412"/>
                </a:lnTo>
                <a:lnTo>
                  <a:pt x="9224772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67608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2" y="4820412"/>
                </a:lnTo>
                <a:lnTo>
                  <a:pt x="9224772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6326" y="1081024"/>
            <a:ext cx="695934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9332" y="2157221"/>
            <a:ext cx="9673335" cy="262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hyperlink" Target="http://82.223.149.148/eBook/Catalogo5.0/CatalogoSpanesi5.0.pdf" TargetMode="External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jpg"/><Relationship Id="rId18" Type="http://schemas.openxmlformats.org/officeDocument/2006/relationships/image" Target="../media/image82.jpg"/><Relationship Id="rId26" Type="http://schemas.openxmlformats.org/officeDocument/2006/relationships/image" Target="../media/image90.jpg"/><Relationship Id="rId3" Type="http://schemas.openxmlformats.org/officeDocument/2006/relationships/image" Target="../media/image67.jpg"/><Relationship Id="rId21" Type="http://schemas.openxmlformats.org/officeDocument/2006/relationships/image" Target="../media/image85.jpg"/><Relationship Id="rId34" Type="http://schemas.openxmlformats.org/officeDocument/2006/relationships/image" Target="../media/image97.pn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17" Type="http://schemas.openxmlformats.org/officeDocument/2006/relationships/image" Target="../media/image81.jpg"/><Relationship Id="rId25" Type="http://schemas.openxmlformats.org/officeDocument/2006/relationships/image" Target="../media/image89.jpg"/><Relationship Id="rId33" Type="http://schemas.openxmlformats.org/officeDocument/2006/relationships/image" Target="../media/image64.png"/><Relationship Id="rId2" Type="http://schemas.openxmlformats.org/officeDocument/2006/relationships/image" Target="../media/image66.jpg"/><Relationship Id="rId16" Type="http://schemas.openxmlformats.org/officeDocument/2006/relationships/image" Target="../media/image80.jpg"/><Relationship Id="rId20" Type="http://schemas.openxmlformats.org/officeDocument/2006/relationships/image" Target="../media/image84.jpg"/><Relationship Id="rId29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24" Type="http://schemas.openxmlformats.org/officeDocument/2006/relationships/image" Target="../media/image88.jpg"/><Relationship Id="rId32" Type="http://schemas.openxmlformats.org/officeDocument/2006/relationships/image" Target="../media/image96.png"/><Relationship Id="rId5" Type="http://schemas.openxmlformats.org/officeDocument/2006/relationships/image" Target="../media/image69.jpg"/><Relationship Id="rId15" Type="http://schemas.openxmlformats.org/officeDocument/2006/relationships/image" Target="../media/image79.jpg"/><Relationship Id="rId23" Type="http://schemas.openxmlformats.org/officeDocument/2006/relationships/image" Target="../media/image87.jpg"/><Relationship Id="rId28" Type="http://schemas.openxmlformats.org/officeDocument/2006/relationships/image" Target="../media/image92.jpg"/><Relationship Id="rId10" Type="http://schemas.openxmlformats.org/officeDocument/2006/relationships/image" Target="../media/image74.jpg"/><Relationship Id="rId19" Type="http://schemas.openxmlformats.org/officeDocument/2006/relationships/image" Target="../media/image83.jpg"/><Relationship Id="rId31" Type="http://schemas.openxmlformats.org/officeDocument/2006/relationships/image" Target="../media/image95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Relationship Id="rId14" Type="http://schemas.openxmlformats.org/officeDocument/2006/relationships/image" Target="../media/image78.jpg"/><Relationship Id="rId22" Type="http://schemas.openxmlformats.org/officeDocument/2006/relationships/image" Target="../media/image86.jpg"/><Relationship Id="rId27" Type="http://schemas.openxmlformats.org/officeDocument/2006/relationships/image" Target="../media/image91.jpg"/><Relationship Id="rId30" Type="http://schemas.openxmlformats.org/officeDocument/2006/relationships/image" Target="../media/image94.jpg"/><Relationship Id="rId35" Type="http://schemas.openxmlformats.org/officeDocument/2006/relationships/image" Target="../media/image98.png"/><Relationship Id="rId8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3.png"/><Relationship Id="rId4" Type="http://schemas.openxmlformats.org/officeDocument/2006/relationships/image" Target="../media/image1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3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9.png"/><Relationship Id="rId4" Type="http://schemas.openxmlformats.org/officeDocument/2006/relationships/image" Target="../media/image1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7" Type="http://schemas.openxmlformats.org/officeDocument/2006/relationships/image" Target="../media/image165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1.png"/><Relationship Id="rId4" Type="http://schemas.openxmlformats.org/officeDocument/2006/relationships/image" Target="../media/image1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artechcorporation.com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martechcorporation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7094" y="4501883"/>
            <a:ext cx="7058406" cy="406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40368" y="5926073"/>
            <a:ext cx="295402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7E7E7E"/>
                </a:solidFill>
                <a:latin typeface="Segoe UI"/>
                <a:cs typeface="Segoe UI"/>
              </a:rPr>
              <a:t>Presentación </a:t>
            </a:r>
            <a:r>
              <a:rPr sz="1600" b="1" spc="-5" dirty="0" err="1">
                <a:solidFill>
                  <a:srgbClr val="7E7E7E"/>
                </a:solidFill>
                <a:latin typeface="Segoe UI"/>
                <a:cs typeface="Segoe UI"/>
              </a:rPr>
              <a:t>Corporativa</a:t>
            </a:r>
            <a:r>
              <a:rPr sz="1600" b="1" spc="-60" dirty="0">
                <a:solidFill>
                  <a:srgbClr val="7E7E7E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Segoe UI"/>
                <a:cs typeface="Segoe UI"/>
              </a:rPr>
              <a:t>20</a:t>
            </a:r>
            <a:r>
              <a:rPr lang="es-ES" sz="1600" b="1" spc="-5" dirty="0">
                <a:solidFill>
                  <a:srgbClr val="7E7E7E"/>
                </a:solidFill>
                <a:latin typeface="Segoe UI"/>
                <a:cs typeface="Segoe UI"/>
              </a:rPr>
              <a:t>20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0" y="6331076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4">
                <a:moveTo>
                  <a:pt x="0" y="527303"/>
                </a:moveTo>
                <a:lnTo>
                  <a:pt x="12192000" y="527303"/>
                </a:lnTo>
                <a:lnTo>
                  <a:pt x="12192000" y="0"/>
                </a:lnTo>
                <a:lnTo>
                  <a:pt x="0" y="0"/>
                </a:lnTo>
                <a:lnTo>
                  <a:pt x="0" y="52730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0" y="6331076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4">
                <a:moveTo>
                  <a:pt x="0" y="527303"/>
                </a:moveTo>
                <a:lnTo>
                  <a:pt x="12192000" y="527303"/>
                </a:lnTo>
                <a:lnTo>
                  <a:pt x="12192000" y="0"/>
                </a:lnTo>
                <a:lnTo>
                  <a:pt x="0" y="0"/>
                </a:lnTo>
                <a:lnTo>
                  <a:pt x="0" y="527303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867B4B-47C3-4373-B516-926A72823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00" y="1098040"/>
            <a:ext cx="4805399" cy="34185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5417" y="1625726"/>
            <a:ext cx="9237345" cy="5233035"/>
          </a:xfrm>
          <a:custGeom>
            <a:avLst/>
            <a:gdLst/>
            <a:ahLst/>
            <a:cxnLst/>
            <a:rect l="l" t="t" r="r" b="b"/>
            <a:pathLst>
              <a:path w="9237345" h="5233034">
                <a:moveTo>
                  <a:pt x="0" y="5232654"/>
                </a:moveTo>
                <a:lnTo>
                  <a:pt x="9236964" y="5232654"/>
                </a:lnTo>
                <a:lnTo>
                  <a:pt x="923696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5417" y="1625726"/>
            <a:ext cx="9237345" cy="5233035"/>
          </a:xfrm>
          <a:custGeom>
            <a:avLst/>
            <a:gdLst/>
            <a:ahLst/>
            <a:cxnLst/>
            <a:rect l="l" t="t" r="r" b="b"/>
            <a:pathLst>
              <a:path w="9237345" h="5233034">
                <a:moveTo>
                  <a:pt x="0" y="5232654"/>
                </a:moveTo>
                <a:lnTo>
                  <a:pt x="9236964" y="5232654"/>
                </a:lnTo>
                <a:lnTo>
                  <a:pt x="923696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17233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EQUIPO</a:t>
            </a:r>
            <a:r>
              <a:rPr sz="2000" b="1" spc="-7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HUMANO:</a:t>
            </a:r>
            <a:endParaRPr sz="20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150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Proyecto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6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Diseño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Ejecución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b="1" spc="-15" dirty="0">
                <a:solidFill>
                  <a:srgbClr val="585858"/>
                </a:solidFill>
                <a:latin typeface="Segoe UI"/>
                <a:cs typeface="Segoe UI"/>
              </a:rPr>
              <a:t>Post-Venta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6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Asistencia</a:t>
            </a:r>
            <a:r>
              <a:rPr sz="1200" b="1" spc="-3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Remota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7039" y="1632966"/>
            <a:ext cx="9124315" cy="2411095"/>
          </a:xfrm>
          <a:custGeom>
            <a:avLst/>
            <a:gdLst/>
            <a:ahLst/>
            <a:cxnLst/>
            <a:rect l="l" t="t" r="r" b="b"/>
            <a:pathLst>
              <a:path w="9124315" h="2411095">
                <a:moveTo>
                  <a:pt x="0" y="2410968"/>
                </a:moveTo>
                <a:lnTo>
                  <a:pt x="9124188" y="2410968"/>
                </a:lnTo>
                <a:lnTo>
                  <a:pt x="9124188" y="0"/>
                </a:lnTo>
                <a:lnTo>
                  <a:pt x="0" y="0"/>
                </a:lnTo>
                <a:lnTo>
                  <a:pt x="0" y="241096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92995" y="2044445"/>
            <a:ext cx="2229611" cy="1102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76828" y="2089404"/>
            <a:ext cx="5466715" cy="1200150"/>
          </a:xfrm>
          <a:custGeom>
            <a:avLst/>
            <a:gdLst/>
            <a:ahLst/>
            <a:cxnLst/>
            <a:rect l="l" t="t" r="r" b="b"/>
            <a:pathLst>
              <a:path w="5466715" h="1200150">
                <a:moveTo>
                  <a:pt x="0" y="1200150"/>
                </a:moveTo>
                <a:lnTo>
                  <a:pt x="5466587" y="1200150"/>
                </a:lnTo>
                <a:lnTo>
                  <a:pt x="5466587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55821" y="2124455"/>
            <a:ext cx="53092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EJECUCION:</a:t>
            </a:r>
            <a:endParaRPr sz="1200">
              <a:latin typeface="Segoe UI"/>
              <a:cs typeface="Segoe UI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5" dirty="0">
                <a:latin typeface="Segoe UI"/>
                <a:cs typeface="Segoe UI"/>
              </a:rPr>
              <a:t>Especializados </a:t>
            </a:r>
            <a:r>
              <a:rPr sz="1200" dirty="0">
                <a:latin typeface="Segoe UI"/>
                <a:cs typeface="Segoe UI"/>
              </a:rPr>
              <a:t>en </a:t>
            </a:r>
            <a:r>
              <a:rPr sz="1200" spc="-5" dirty="0">
                <a:latin typeface="Segoe UI"/>
                <a:cs typeface="Segoe UI"/>
              </a:rPr>
              <a:t>gestionar </a:t>
            </a:r>
            <a:r>
              <a:rPr sz="1200" spc="-10" dirty="0">
                <a:latin typeface="Segoe UI"/>
                <a:cs typeface="Segoe UI"/>
              </a:rPr>
              <a:t>proyectos </a:t>
            </a:r>
            <a:r>
              <a:rPr sz="1200" spc="-5" dirty="0">
                <a:latin typeface="Segoe UI"/>
                <a:cs typeface="Segoe UI"/>
              </a:rPr>
              <a:t>“Llave en </a:t>
            </a:r>
            <a:r>
              <a:rPr sz="1200" spc="-20" dirty="0">
                <a:latin typeface="Segoe UI"/>
                <a:cs typeface="Segoe UI"/>
              </a:rPr>
              <a:t>mano” </a:t>
            </a:r>
            <a:r>
              <a:rPr sz="1200" spc="-5" dirty="0">
                <a:latin typeface="Segoe UI"/>
                <a:cs typeface="Segoe UI"/>
              </a:rPr>
              <a:t>con implementación 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procesos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auditorias personalizadas, simplificando la intervención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un  </a:t>
            </a:r>
            <a:r>
              <a:rPr sz="1200" spc="-5" dirty="0">
                <a:latin typeface="Segoe UI"/>
                <a:cs typeface="Segoe UI"/>
              </a:rPr>
              <a:t>solo interlocutor con </a:t>
            </a:r>
            <a:r>
              <a:rPr sz="1200" dirty="0">
                <a:latin typeface="Segoe UI"/>
                <a:cs typeface="Segoe UI"/>
              </a:rPr>
              <a:t>el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cliente.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515093" y="3582161"/>
            <a:ext cx="2207513" cy="1328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76828" y="3468623"/>
            <a:ext cx="5466715" cy="1569720"/>
          </a:xfrm>
          <a:custGeom>
            <a:avLst/>
            <a:gdLst/>
            <a:ahLst/>
            <a:cxnLst/>
            <a:rect l="l" t="t" r="r" b="b"/>
            <a:pathLst>
              <a:path w="5466715" h="1569720">
                <a:moveTo>
                  <a:pt x="0" y="1569720"/>
                </a:moveTo>
                <a:lnTo>
                  <a:pt x="5466587" y="1569720"/>
                </a:lnTo>
                <a:lnTo>
                  <a:pt x="5466587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55821" y="3505961"/>
            <a:ext cx="53098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Segoe UI"/>
                <a:cs typeface="Segoe UI"/>
              </a:rPr>
              <a:t>POST-VENTA: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84150" marR="5080" indent="-171450" algn="just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sz="1200" dirty="0">
                <a:latin typeface="Segoe UI"/>
                <a:cs typeface="Segoe UI"/>
              </a:rPr>
              <a:t>Garantizamos </a:t>
            </a:r>
            <a:r>
              <a:rPr sz="1200" spc="-5" dirty="0">
                <a:latin typeface="Segoe UI"/>
                <a:cs typeface="Segoe UI"/>
              </a:rPr>
              <a:t>la asistencia técnica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proximidad, </a:t>
            </a:r>
            <a:r>
              <a:rPr sz="1200" spc="-5" dirty="0">
                <a:latin typeface="Segoe UI"/>
                <a:cs typeface="Segoe UI"/>
              </a:rPr>
              <a:t>con presencia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técnicos  </a:t>
            </a:r>
            <a:r>
              <a:rPr sz="1200" spc="-10" dirty="0">
                <a:latin typeface="Segoe UI"/>
                <a:cs typeface="Segoe UI"/>
              </a:rPr>
              <a:t>propios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cualificados </a:t>
            </a:r>
            <a:r>
              <a:rPr sz="1200" dirty="0">
                <a:latin typeface="Segoe UI"/>
                <a:cs typeface="Segoe UI"/>
              </a:rPr>
              <a:t>en </a:t>
            </a:r>
            <a:r>
              <a:rPr sz="1200" spc="-5" dirty="0">
                <a:latin typeface="Segoe UI"/>
                <a:cs typeface="Segoe UI"/>
              </a:rPr>
              <a:t>toda la geografía. Permitiendo </a:t>
            </a:r>
            <a:r>
              <a:rPr sz="1200" dirty="0">
                <a:latin typeface="Segoe UI"/>
                <a:cs typeface="Segoe UI"/>
              </a:rPr>
              <a:t>a </a:t>
            </a:r>
            <a:r>
              <a:rPr sz="1200" spc="-5" dirty="0">
                <a:latin typeface="Segoe UI"/>
                <a:cs typeface="Segoe UI"/>
              </a:rPr>
              <a:t>nuestro cliente la  posibilidad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contratos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mantenimiento preventivos, con costes  competitivos.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55821" y="5198871"/>
            <a:ext cx="53092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ASISTENCIA</a:t>
            </a:r>
            <a:r>
              <a:rPr sz="1200" b="1" spc="5" dirty="0">
                <a:latin typeface="Segoe UI"/>
                <a:cs typeface="Segoe UI"/>
              </a:rPr>
              <a:t> </a:t>
            </a:r>
            <a:r>
              <a:rPr sz="1200" b="1" spc="-20" dirty="0">
                <a:latin typeface="Segoe UI"/>
                <a:cs typeface="Segoe UI"/>
              </a:rPr>
              <a:t>REMOTA: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10" dirty="0">
                <a:latin typeface="Segoe UI"/>
                <a:cs typeface="Segoe UI"/>
              </a:rPr>
              <a:t>Posibilitamos </a:t>
            </a:r>
            <a:r>
              <a:rPr sz="1200" spc="-5" dirty="0">
                <a:latin typeface="Segoe UI"/>
                <a:cs typeface="Segoe UI"/>
              </a:rPr>
              <a:t>disponer </a:t>
            </a:r>
            <a:r>
              <a:rPr sz="1200" dirty="0">
                <a:latin typeface="Segoe UI"/>
                <a:cs typeface="Segoe UI"/>
              </a:rPr>
              <a:t>de supervisión </a:t>
            </a:r>
            <a:r>
              <a:rPr sz="1200" spc="-5" dirty="0">
                <a:latin typeface="Segoe UI"/>
                <a:cs typeface="Segoe UI"/>
              </a:rPr>
              <a:t>remota </a:t>
            </a:r>
            <a:r>
              <a:rPr sz="1200" dirty="0">
                <a:latin typeface="Segoe UI"/>
                <a:cs typeface="Segoe UI"/>
              </a:rPr>
              <a:t>desde </a:t>
            </a:r>
            <a:r>
              <a:rPr sz="1200" spc="-5" dirty="0">
                <a:latin typeface="Segoe UI"/>
                <a:cs typeface="Segoe UI"/>
              </a:rPr>
              <a:t>nuestra central  monitorizando cualquier </a:t>
            </a:r>
            <a:r>
              <a:rPr sz="1200" dirty="0">
                <a:latin typeface="Segoe UI"/>
                <a:cs typeface="Segoe UI"/>
              </a:rPr>
              <a:t>fallo de </a:t>
            </a:r>
            <a:r>
              <a:rPr sz="1200" spc="-5" dirty="0">
                <a:latin typeface="Segoe UI"/>
                <a:cs typeface="Segoe UI"/>
              </a:rPr>
              <a:t>la instalación, pudiendo </a:t>
            </a:r>
            <a:r>
              <a:rPr sz="1200" dirty="0">
                <a:latin typeface="Segoe UI"/>
                <a:cs typeface="Segoe UI"/>
              </a:rPr>
              <a:t>emitir alertas  </a:t>
            </a:r>
            <a:r>
              <a:rPr sz="1200" spc="-5" dirty="0">
                <a:latin typeface="Segoe UI"/>
                <a:cs typeface="Segoe UI"/>
              </a:rPr>
              <a:t>automáticas.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15093" y="5164073"/>
            <a:ext cx="2277618" cy="1328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DDD1889-5A1A-4D2E-BB5B-FA53FBA5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31" y="238928"/>
            <a:ext cx="1121761" cy="5425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00C6E2F-F5DE-460D-B9EE-EAFB0747E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1" y="232383"/>
            <a:ext cx="1225402" cy="5913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64C0842-1CE6-4ED9-9CB2-7D1578056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85" y="889716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1694306"/>
            <a:ext cx="9225280" cy="5164455"/>
          </a:xfrm>
          <a:custGeom>
            <a:avLst/>
            <a:gdLst/>
            <a:ahLst/>
            <a:cxnLst/>
            <a:rect l="l" t="t" r="r" b="b"/>
            <a:pathLst>
              <a:path w="9225280" h="5164455">
                <a:moveTo>
                  <a:pt x="0" y="5164074"/>
                </a:moveTo>
                <a:lnTo>
                  <a:pt x="9224772" y="5164074"/>
                </a:lnTo>
                <a:lnTo>
                  <a:pt x="9224772" y="0"/>
                </a:lnTo>
                <a:lnTo>
                  <a:pt x="0" y="0"/>
                </a:lnTo>
                <a:lnTo>
                  <a:pt x="0" y="51640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1694306"/>
            <a:ext cx="9225280" cy="5164455"/>
          </a:xfrm>
          <a:custGeom>
            <a:avLst/>
            <a:gdLst/>
            <a:ahLst/>
            <a:cxnLst/>
            <a:rect l="l" t="t" r="r" b="b"/>
            <a:pathLst>
              <a:path w="9225280" h="5164455">
                <a:moveTo>
                  <a:pt x="0" y="5164074"/>
                </a:moveTo>
                <a:lnTo>
                  <a:pt x="9224772" y="5164074"/>
                </a:lnTo>
                <a:lnTo>
                  <a:pt x="9224772" y="0"/>
                </a:lnTo>
                <a:lnTo>
                  <a:pt x="0" y="0"/>
                </a:lnTo>
                <a:lnTo>
                  <a:pt x="0" y="5164074"/>
                </a:lnTo>
                <a:close/>
              </a:path>
            </a:pathLst>
          </a:custGeom>
          <a:ln w="12953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24761"/>
            <a:ext cx="2777490" cy="5333365"/>
          </a:xfrm>
          <a:custGeom>
            <a:avLst/>
            <a:gdLst/>
            <a:ahLst/>
            <a:cxnLst/>
            <a:rect l="l" t="t" r="r" b="b"/>
            <a:pathLst>
              <a:path w="2777490" h="5333365">
                <a:moveTo>
                  <a:pt x="0" y="5333238"/>
                </a:moveTo>
                <a:lnTo>
                  <a:pt x="2777490" y="5333238"/>
                </a:lnTo>
                <a:lnTo>
                  <a:pt x="2777490" y="0"/>
                </a:lnTo>
                <a:lnTo>
                  <a:pt x="0" y="0"/>
                </a:lnTo>
                <a:lnTo>
                  <a:pt x="0" y="533323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521206"/>
            <a:ext cx="2064385" cy="158559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214629">
              <a:lnSpc>
                <a:spcPts val="2160"/>
              </a:lnSpc>
              <a:spcBef>
                <a:spcPts val="370"/>
              </a:spcBef>
            </a:pPr>
            <a:r>
              <a:rPr sz="2000" b="1" spc="-15" dirty="0">
                <a:solidFill>
                  <a:srgbClr val="585858"/>
                </a:solidFill>
                <a:latin typeface="Segoe UI"/>
                <a:cs typeface="Segoe UI"/>
              </a:rPr>
              <a:t>DESARROLLO  </a:t>
            </a: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TECNO</a:t>
            </a:r>
            <a:r>
              <a:rPr sz="2000" b="1" spc="-55" dirty="0">
                <a:solidFill>
                  <a:srgbClr val="585858"/>
                </a:solidFill>
                <a:latin typeface="Segoe UI"/>
                <a:cs typeface="Segoe UI"/>
              </a:rPr>
              <a:t>L</a:t>
            </a: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ÓGI</a:t>
            </a:r>
            <a:r>
              <a:rPr sz="2000" b="1" spc="-30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O:</a:t>
            </a:r>
            <a:endParaRPr sz="2000">
              <a:latin typeface="Segoe UI"/>
              <a:cs typeface="Segoe UI"/>
            </a:endParaRPr>
          </a:p>
          <a:p>
            <a:pPr marL="491490" indent="-265430">
              <a:lnSpc>
                <a:spcPct val="100000"/>
              </a:lnSpc>
              <a:spcBef>
                <a:spcPts val="2240"/>
              </a:spcBef>
              <a:buFont typeface="Wingdings"/>
              <a:buChar char=""/>
              <a:tabLst>
                <a:tab pos="490855" algn="l"/>
                <a:tab pos="491490" algn="l"/>
              </a:tabLst>
            </a:pP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Paneles</a:t>
            </a:r>
            <a:r>
              <a:rPr sz="1200" b="1" spc="-4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Endotérmicos</a:t>
            </a:r>
            <a:endParaRPr sz="1200">
              <a:latin typeface="Segoe UI"/>
              <a:cs typeface="Segoe UI"/>
            </a:endParaRPr>
          </a:p>
          <a:p>
            <a:pPr marL="491490" indent="-26543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490855" algn="l"/>
                <a:tab pos="491490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Combustión</a:t>
            </a:r>
            <a:r>
              <a:rPr sz="1200" spc="-3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Directa</a:t>
            </a:r>
            <a:endParaRPr sz="1200">
              <a:latin typeface="Segoe UI"/>
              <a:cs typeface="Segoe UI"/>
            </a:endParaRPr>
          </a:p>
          <a:p>
            <a:pPr marL="491490" indent="-265430">
              <a:lnSpc>
                <a:spcPct val="100000"/>
              </a:lnSpc>
              <a:spcBef>
                <a:spcPts val="560"/>
              </a:spcBef>
              <a:buFont typeface="Wingdings"/>
              <a:buChar char=""/>
              <a:tabLst>
                <a:tab pos="490855" algn="l"/>
                <a:tab pos="491490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Sistemas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</a:t>
            </a:r>
            <a:r>
              <a:rPr sz="1200" spc="-3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Infrarrojos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9326" y="1697735"/>
            <a:ext cx="5984875" cy="2411095"/>
          </a:xfrm>
          <a:custGeom>
            <a:avLst/>
            <a:gdLst/>
            <a:ahLst/>
            <a:cxnLst/>
            <a:rect l="l" t="t" r="r" b="b"/>
            <a:pathLst>
              <a:path w="5984875" h="2411095">
                <a:moveTo>
                  <a:pt x="0" y="2410968"/>
                </a:moveTo>
                <a:lnTo>
                  <a:pt x="5984748" y="2410968"/>
                </a:lnTo>
                <a:lnTo>
                  <a:pt x="5984748" y="0"/>
                </a:lnTo>
                <a:lnTo>
                  <a:pt x="0" y="0"/>
                </a:lnTo>
                <a:lnTo>
                  <a:pt x="0" y="241096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04959" y="2291388"/>
            <a:ext cx="2574910" cy="1756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02673" y="4615470"/>
            <a:ext cx="2710833" cy="1780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04438" y="2336038"/>
            <a:ext cx="530987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Segoe UI"/>
                <a:cs typeface="Segoe UI"/>
              </a:rPr>
              <a:t>Paneles</a:t>
            </a:r>
            <a:r>
              <a:rPr sz="1200" b="1" spc="-1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Endotérmicos:</a:t>
            </a:r>
            <a:endParaRPr sz="1200" dirty="0">
              <a:latin typeface="Segoe UI"/>
              <a:cs typeface="Segoe UI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5" dirty="0">
                <a:latin typeface="Segoe UI"/>
                <a:cs typeface="Segoe UI"/>
              </a:rPr>
              <a:t>Una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las </a:t>
            </a:r>
            <a:r>
              <a:rPr sz="1200" spc="-10" dirty="0">
                <a:latin typeface="Segoe UI"/>
                <a:cs typeface="Segoe UI"/>
              </a:rPr>
              <a:t>mayores preocupaciones </a:t>
            </a:r>
            <a:r>
              <a:rPr sz="1200" dirty="0">
                <a:latin typeface="Segoe UI"/>
                <a:cs typeface="Segoe UI"/>
              </a:rPr>
              <a:t>de Martech </a:t>
            </a:r>
            <a:r>
              <a:rPr lang="es-ES" sz="1200" spc="-10" dirty="0" err="1">
                <a:latin typeface="Segoe UI"/>
                <a:cs typeface="Segoe UI"/>
              </a:rPr>
              <a:t>Corporation</a:t>
            </a:r>
            <a:r>
              <a:rPr sz="1200" spc="-10" dirty="0">
                <a:latin typeface="Segoe UI"/>
                <a:cs typeface="Segoe UI"/>
              </a:rPr>
              <a:t>, </a:t>
            </a:r>
            <a:r>
              <a:rPr sz="1200" dirty="0">
                <a:latin typeface="Segoe UI"/>
                <a:cs typeface="Segoe UI"/>
              </a:rPr>
              <a:t>es </a:t>
            </a:r>
            <a:r>
              <a:rPr sz="1200" spc="-5" dirty="0">
                <a:latin typeface="Segoe UI"/>
                <a:cs typeface="Segoe UI"/>
              </a:rPr>
              <a:t>la búsqueda </a:t>
            </a:r>
            <a:r>
              <a:rPr sz="1200" dirty="0">
                <a:latin typeface="Segoe UI"/>
                <a:cs typeface="Segoe UI"/>
              </a:rPr>
              <a:t>de  </a:t>
            </a:r>
            <a:r>
              <a:rPr sz="1200" spc="-10" dirty="0">
                <a:latin typeface="Segoe UI"/>
                <a:cs typeface="Segoe UI"/>
              </a:rPr>
              <a:t>nuevas </a:t>
            </a:r>
            <a:r>
              <a:rPr sz="1200" spc="-5" dirty="0">
                <a:latin typeface="Segoe UI"/>
                <a:cs typeface="Segoe UI"/>
              </a:rPr>
              <a:t>tecnologías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procesos productivos </a:t>
            </a:r>
            <a:r>
              <a:rPr sz="1200" dirty="0">
                <a:latin typeface="Segoe UI"/>
                <a:cs typeface="Segoe UI"/>
              </a:rPr>
              <a:t>que </a:t>
            </a:r>
            <a:r>
              <a:rPr sz="1200" spc="-5" dirty="0">
                <a:latin typeface="Segoe UI"/>
                <a:cs typeface="Segoe UI"/>
              </a:rPr>
              <a:t>permitan </a:t>
            </a:r>
            <a:r>
              <a:rPr sz="1200" spc="-10" dirty="0">
                <a:latin typeface="Segoe UI"/>
                <a:cs typeface="Segoe UI"/>
              </a:rPr>
              <a:t>reducir </a:t>
            </a:r>
            <a:r>
              <a:rPr sz="1200" spc="-5" dirty="0">
                <a:latin typeface="Segoe UI"/>
                <a:cs typeface="Segoe UI"/>
              </a:rPr>
              <a:t>los costes  </a:t>
            </a:r>
            <a:r>
              <a:rPr sz="1200" dirty="0">
                <a:latin typeface="Segoe UI"/>
                <a:cs typeface="Segoe UI"/>
              </a:rPr>
              <a:t>en </a:t>
            </a:r>
            <a:r>
              <a:rPr sz="1200" spc="-5" dirty="0">
                <a:latin typeface="Segoe UI"/>
                <a:cs typeface="Segoe UI"/>
              </a:rPr>
              <a:t>los </a:t>
            </a:r>
            <a:r>
              <a:rPr sz="1200" spc="-10" dirty="0">
                <a:latin typeface="Segoe UI"/>
                <a:cs typeface="Segoe UI"/>
              </a:rPr>
              <a:t>procesos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trabajo. </a:t>
            </a:r>
            <a:r>
              <a:rPr sz="1200" dirty="0">
                <a:latin typeface="Segoe UI"/>
                <a:cs typeface="Segoe UI"/>
              </a:rPr>
              <a:t>Esta </a:t>
            </a:r>
            <a:r>
              <a:rPr sz="1200" spc="-5" dirty="0">
                <a:latin typeface="Segoe UI"/>
                <a:cs typeface="Segoe UI"/>
              </a:rPr>
              <a:t>inquietud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aprovechando </a:t>
            </a:r>
            <a:r>
              <a:rPr sz="1200" spc="-10" dirty="0">
                <a:latin typeface="Segoe UI"/>
                <a:cs typeface="Segoe UI"/>
              </a:rPr>
              <a:t>nuestro propio  </a:t>
            </a:r>
            <a:r>
              <a:rPr sz="1200" spc="-5" dirty="0">
                <a:latin typeface="Segoe UI"/>
                <a:cs typeface="Segoe UI"/>
              </a:rPr>
              <a:t>centro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reparación, </a:t>
            </a:r>
            <a:r>
              <a:rPr sz="1200" spc="-5" dirty="0">
                <a:latin typeface="Segoe UI"/>
                <a:cs typeface="Segoe UI"/>
              </a:rPr>
              <a:t>desarrollamos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testamos nuevos sistemas, </a:t>
            </a:r>
            <a:r>
              <a:rPr sz="1200" dirty="0">
                <a:latin typeface="Segoe UI"/>
                <a:cs typeface="Segoe UI"/>
              </a:rPr>
              <a:t>de  </a:t>
            </a:r>
            <a:r>
              <a:rPr sz="1200" spc="-5" dirty="0">
                <a:latin typeface="Segoe UI"/>
                <a:cs typeface="Segoe UI"/>
              </a:rPr>
              <a:t>eficiencia energética, lo </a:t>
            </a:r>
            <a:r>
              <a:rPr sz="1200" dirty="0">
                <a:latin typeface="Segoe UI"/>
                <a:cs typeface="Segoe UI"/>
              </a:rPr>
              <a:t>que </a:t>
            </a:r>
            <a:r>
              <a:rPr sz="1200" spc="-5" dirty="0">
                <a:latin typeface="Segoe UI"/>
                <a:cs typeface="Segoe UI"/>
              </a:rPr>
              <a:t>nos ha permitido desarrollar sistemas con </a:t>
            </a:r>
            <a:r>
              <a:rPr sz="1200" spc="-10" dirty="0">
                <a:latin typeface="Segoe UI"/>
                <a:cs typeface="Segoe UI"/>
              </a:rPr>
              <a:t>un  </a:t>
            </a:r>
            <a:r>
              <a:rPr sz="1200" spc="-5" dirty="0">
                <a:latin typeface="Segoe UI"/>
                <a:cs typeface="Segoe UI"/>
              </a:rPr>
              <a:t>mayor rendimiento energético, como los </a:t>
            </a:r>
            <a:r>
              <a:rPr sz="1200" spc="-15" dirty="0">
                <a:latin typeface="Segoe UI"/>
                <a:cs typeface="Segoe UI"/>
              </a:rPr>
              <a:t>PANELES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ENDOTERMICOS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25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b="1" spc="-5" dirty="0">
                <a:latin typeface="Segoe UI"/>
                <a:cs typeface="Segoe UI"/>
              </a:rPr>
              <a:t>Lideres en </a:t>
            </a:r>
            <a:r>
              <a:rPr sz="1200" b="1" dirty="0">
                <a:latin typeface="Segoe UI"/>
                <a:cs typeface="Segoe UI"/>
              </a:rPr>
              <a:t>la </a:t>
            </a:r>
            <a:r>
              <a:rPr sz="1200" b="1" spc="-5" dirty="0">
                <a:latin typeface="Segoe UI"/>
                <a:cs typeface="Segoe UI"/>
              </a:rPr>
              <a:t>instalación </a:t>
            </a:r>
            <a:r>
              <a:rPr sz="1200" b="1" dirty="0">
                <a:latin typeface="Segoe UI"/>
                <a:cs typeface="Segoe UI"/>
              </a:rPr>
              <a:t>de </a:t>
            </a:r>
            <a:r>
              <a:rPr sz="1200" b="1" spc="-10" dirty="0">
                <a:latin typeface="Segoe UI"/>
                <a:cs typeface="Segoe UI"/>
              </a:rPr>
              <a:t>Paneles</a:t>
            </a:r>
            <a:r>
              <a:rPr sz="1200" b="1" spc="-6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Endotérmicos,</a:t>
            </a:r>
            <a:endParaRPr sz="1200" dirty="0">
              <a:latin typeface="Segoe UI"/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b="1" dirty="0">
                <a:latin typeface="Segoe UI"/>
                <a:cs typeface="Segoe UI"/>
              </a:rPr>
              <a:t>Mas de </a:t>
            </a:r>
            <a:r>
              <a:rPr sz="1200" b="1" spc="-5" dirty="0">
                <a:latin typeface="Segoe UI"/>
                <a:cs typeface="Segoe UI"/>
              </a:rPr>
              <a:t>1000 instalaciones </a:t>
            </a:r>
            <a:r>
              <a:rPr sz="1200" b="1" dirty="0">
                <a:latin typeface="Segoe UI"/>
                <a:cs typeface="Segoe UI"/>
              </a:rPr>
              <a:t>ejecutas nos</a:t>
            </a:r>
            <a:r>
              <a:rPr sz="1200" b="1" spc="-8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avalan.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04438" y="4712970"/>
            <a:ext cx="5309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184150" algn="l"/>
              </a:tabLst>
            </a:pPr>
            <a:r>
              <a:rPr sz="1400" b="1" spc="-5" dirty="0">
                <a:latin typeface="Arial"/>
                <a:cs typeface="Arial"/>
              </a:rPr>
              <a:t>El sistema permite una reducción en el ciclo total del trabajo  en más de un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30%.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0CBD906-976C-4F0A-A725-45F5E23B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5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75EE3A8-8B5F-4336-B551-3A2373C6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9" y="167652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F1F9556-9F3D-4C32-9286-6C2B2D7B4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879" y="146480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31032" y="1625726"/>
            <a:ext cx="9261475" cy="5233035"/>
          </a:xfrm>
          <a:custGeom>
            <a:avLst/>
            <a:gdLst/>
            <a:ahLst/>
            <a:cxnLst/>
            <a:rect l="l" t="t" r="r" b="b"/>
            <a:pathLst>
              <a:path w="9261475" h="5233034">
                <a:moveTo>
                  <a:pt x="0" y="5232654"/>
                </a:moveTo>
                <a:lnTo>
                  <a:pt x="9261348" y="5232654"/>
                </a:lnTo>
                <a:lnTo>
                  <a:pt x="9261348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3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190750" cy="15341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340995">
              <a:lnSpc>
                <a:spcPts val="2160"/>
              </a:lnSpc>
              <a:spcBef>
                <a:spcPts val="370"/>
              </a:spcBef>
            </a:pPr>
            <a:r>
              <a:rPr sz="2000" b="1" spc="-15" dirty="0">
                <a:solidFill>
                  <a:srgbClr val="585858"/>
                </a:solidFill>
                <a:latin typeface="Segoe UI"/>
                <a:cs typeface="Segoe UI"/>
              </a:rPr>
              <a:t>DESARROLLO  </a:t>
            </a: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TECNO</a:t>
            </a:r>
            <a:r>
              <a:rPr sz="2000" b="1" spc="-55" dirty="0">
                <a:solidFill>
                  <a:srgbClr val="585858"/>
                </a:solidFill>
                <a:latin typeface="Segoe UI"/>
                <a:cs typeface="Segoe UI"/>
              </a:rPr>
              <a:t>L</a:t>
            </a: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ÓGI</a:t>
            </a:r>
            <a:r>
              <a:rPr sz="2000" b="1" spc="-30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O:</a:t>
            </a:r>
            <a:endParaRPr sz="2000">
              <a:latin typeface="Segoe UI"/>
              <a:cs typeface="Segoe UI"/>
            </a:endParaRPr>
          </a:p>
          <a:p>
            <a:pPr marL="669290" indent="-173355">
              <a:lnSpc>
                <a:spcPct val="100000"/>
              </a:lnSpc>
              <a:spcBef>
                <a:spcPts val="1855"/>
              </a:spcBef>
              <a:buFont typeface="Wingdings"/>
              <a:buChar char=""/>
              <a:tabLst>
                <a:tab pos="669925" algn="l"/>
              </a:tabLst>
            </a:pPr>
            <a:r>
              <a:rPr sz="1100" spc="-5" dirty="0">
                <a:solidFill>
                  <a:srgbClr val="585858"/>
                </a:solidFill>
                <a:latin typeface="Segoe UI"/>
                <a:cs typeface="Segoe UI"/>
              </a:rPr>
              <a:t>Paneles</a:t>
            </a:r>
            <a:r>
              <a:rPr sz="1100" spc="-2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Segoe UI"/>
                <a:cs typeface="Segoe UI"/>
              </a:rPr>
              <a:t>Endotérmicos</a:t>
            </a:r>
            <a:endParaRPr sz="1100">
              <a:latin typeface="Segoe UI"/>
              <a:cs typeface="Segoe UI"/>
            </a:endParaRPr>
          </a:p>
          <a:p>
            <a:pPr marL="669290" indent="-173355">
              <a:lnSpc>
                <a:spcPct val="100000"/>
              </a:lnSpc>
              <a:spcBef>
                <a:spcPts val="730"/>
              </a:spcBef>
              <a:buFont typeface="Wingdings"/>
              <a:buChar char=""/>
              <a:tabLst>
                <a:tab pos="669925" algn="l"/>
              </a:tabLst>
            </a:pPr>
            <a:r>
              <a:rPr sz="1100" b="1" spc="-5" dirty="0">
                <a:solidFill>
                  <a:srgbClr val="585858"/>
                </a:solidFill>
                <a:latin typeface="Segoe UI"/>
                <a:cs typeface="Segoe UI"/>
              </a:rPr>
              <a:t>Combustión</a:t>
            </a:r>
            <a:r>
              <a:rPr sz="1100" b="1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Segoe UI"/>
                <a:cs typeface="Segoe UI"/>
              </a:rPr>
              <a:t>Directa</a:t>
            </a:r>
            <a:endParaRPr sz="1100">
              <a:latin typeface="Segoe UI"/>
              <a:cs typeface="Segoe UI"/>
            </a:endParaRPr>
          </a:p>
          <a:p>
            <a:pPr marL="669290" indent="-173355">
              <a:lnSpc>
                <a:spcPct val="100000"/>
              </a:lnSpc>
              <a:spcBef>
                <a:spcPts val="740"/>
              </a:spcBef>
              <a:buFont typeface="Wingdings"/>
              <a:buChar char=""/>
              <a:tabLst>
                <a:tab pos="669925" algn="l"/>
              </a:tabLst>
            </a:pPr>
            <a:r>
              <a:rPr sz="1100" b="1" spc="-5" dirty="0">
                <a:solidFill>
                  <a:srgbClr val="585858"/>
                </a:solidFill>
                <a:latin typeface="Segoe UI"/>
                <a:cs typeface="Segoe UI"/>
              </a:rPr>
              <a:t>Sistemas de</a:t>
            </a:r>
            <a:r>
              <a:rPr sz="1100" b="1" spc="-6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b="1" spc="-5" dirty="0">
                <a:solidFill>
                  <a:srgbClr val="585858"/>
                </a:solidFill>
                <a:latin typeface="Segoe UI"/>
                <a:cs typeface="Segoe UI"/>
              </a:rPr>
              <a:t>Infrarrojos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77717" y="2020061"/>
            <a:ext cx="5466715" cy="1754505"/>
          </a:xfrm>
          <a:custGeom>
            <a:avLst/>
            <a:gdLst/>
            <a:ahLst/>
            <a:cxnLst/>
            <a:rect l="l" t="t" r="r" b="b"/>
            <a:pathLst>
              <a:path w="5466715" h="1754504">
                <a:moveTo>
                  <a:pt x="0" y="1754124"/>
                </a:moveTo>
                <a:lnTo>
                  <a:pt x="5466587" y="1754124"/>
                </a:lnTo>
                <a:lnTo>
                  <a:pt x="5466587" y="0"/>
                </a:lnTo>
                <a:lnTo>
                  <a:pt x="0" y="0"/>
                </a:lnTo>
                <a:lnTo>
                  <a:pt x="0" y="175412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56457" y="2057908"/>
            <a:ext cx="53098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Segoe UI"/>
                <a:cs typeface="Segoe UI"/>
              </a:rPr>
              <a:t>Combustion</a:t>
            </a:r>
            <a:r>
              <a:rPr sz="1200" b="1" spc="-1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Directa:</a:t>
            </a:r>
            <a:endParaRPr sz="1200" dirty="0">
              <a:latin typeface="Segoe UI"/>
              <a:cs typeface="Segoe UI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10" dirty="0">
                <a:latin typeface="Segoe UI"/>
                <a:cs typeface="Segoe UI"/>
              </a:rPr>
              <a:t>Desarrollados principalmente, para </a:t>
            </a:r>
            <a:r>
              <a:rPr sz="1200" spc="-5" dirty="0">
                <a:latin typeface="Segoe UI"/>
                <a:cs typeface="Segoe UI"/>
              </a:rPr>
              <a:t>cabinas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pintura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gran volumen. Sus  principales </a:t>
            </a:r>
            <a:r>
              <a:rPr sz="1200" dirty="0">
                <a:latin typeface="Segoe UI"/>
                <a:cs typeface="Segoe UI"/>
              </a:rPr>
              <a:t>virtudes, </a:t>
            </a:r>
            <a:r>
              <a:rPr sz="1200" spc="-5" dirty="0">
                <a:latin typeface="Segoe UI"/>
                <a:cs typeface="Segoe UI"/>
              </a:rPr>
              <a:t>radican </a:t>
            </a:r>
            <a:r>
              <a:rPr sz="1200" dirty="0">
                <a:latin typeface="Segoe UI"/>
                <a:cs typeface="Segoe UI"/>
              </a:rPr>
              <a:t>en al amplio </a:t>
            </a:r>
            <a:r>
              <a:rPr sz="1200" spc="-5" dirty="0">
                <a:latin typeface="Segoe UI"/>
                <a:cs typeface="Segoe UI"/>
              </a:rPr>
              <a:t>rango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regulación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modulación,  aprovechando </a:t>
            </a:r>
            <a:r>
              <a:rPr sz="1200" dirty="0">
                <a:latin typeface="Segoe UI"/>
                <a:cs typeface="Segoe UI"/>
              </a:rPr>
              <a:t>el 100% de </a:t>
            </a:r>
            <a:r>
              <a:rPr sz="1200" spc="-5" dirty="0">
                <a:latin typeface="Segoe UI"/>
                <a:cs typeface="Segoe UI"/>
              </a:rPr>
              <a:t>la combustión, evitando pérdidas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innecesarias.</a:t>
            </a:r>
            <a:endParaRPr sz="1200" dirty="0">
              <a:latin typeface="Segoe UI"/>
              <a:cs typeface="Segoe UI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dirty="0">
                <a:latin typeface="Segoe UI"/>
                <a:cs typeface="Segoe UI"/>
              </a:rPr>
              <a:t>Martech </a:t>
            </a:r>
            <a:r>
              <a:rPr lang="es-ES" sz="1200" spc="-10" dirty="0" err="1">
                <a:latin typeface="Segoe UI"/>
                <a:cs typeface="Segoe UI"/>
              </a:rPr>
              <a:t>Corporation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instala </a:t>
            </a:r>
            <a:r>
              <a:rPr sz="1200" dirty="0">
                <a:latin typeface="Segoe UI"/>
                <a:cs typeface="Segoe UI"/>
              </a:rPr>
              <a:t>su </a:t>
            </a:r>
            <a:r>
              <a:rPr sz="1200" spc="-10" dirty="0">
                <a:latin typeface="Segoe UI"/>
                <a:cs typeface="Segoe UI"/>
              </a:rPr>
              <a:t>propio </a:t>
            </a:r>
            <a:r>
              <a:rPr sz="1200" spc="-5" dirty="0">
                <a:latin typeface="Segoe UI"/>
                <a:cs typeface="Segoe UI"/>
              </a:rPr>
              <a:t>equipo, sin dependencia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terceros para  </a:t>
            </a:r>
            <a:r>
              <a:rPr sz="1200" spc="-5" dirty="0">
                <a:latin typeface="Segoe UI"/>
                <a:cs typeface="Segoe UI"/>
              </a:rPr>
              <a:t>la </a:t>
            </a:r>
            <a:r>
              <a:rPr sz="1200" dirty="0">
                <a:latin typeface="Segoe UI"/>
                <a:cs typeface="Segoe UI"/>
              </a:rPr>
              <a:t>puesta en </a:t>
            </a:r>
            <a:r>
              <a:rPr sz="1200" spc="-5" dirty="0">
                <a:latin typeface="Segoe UI"/>
                <a:cs typeface="Segoe UI"/>
              </a:rPr>
              <a:t>marcha, lo </a:t>
            </a:r>
            <a:r>
              <a:rPr sz="1200" dirty="0">
                <a:latin typeface="Segoe UI"/>
                <a:cs typeface="Segoe UI"/>
              </a:rPr>
              <a:t>que </a:t>
            </a:r>
            <a:r>
              <a:rPr sz="1200" spc="-5" dirty="0">
                <a:latin typeface="Segoe UI"/>
                <a:cs typeface="Segoe UI"/>
              </a:rPr>
              <a:t>implica una reducción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costes </a:t>
            </a:r>
            <a:r>
              <a:rPr sz="1200" dirty="0">
                <a:latin typeface="Segoe UI"/>
                <a:cs typeface="Segoe UI"/>
              </a:rPr>
              <a:t>al</a:t>
            </a:r>
            <a:r>
              <a:rPr sz="1200" spc="-9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cliente.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66859" y="1982798"/>
            <a:ext cx="2598758" cy="188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61906" y="1977770"/>
            <a:ext cx="2622550" cy="1899285"/>
          </a:xfrm>
          <a:custGeom>
            <a:avLst/>
            <a:gdLst/>
            <a:ahLst/>
            <a:cxnLst/>
            <a:rect l="l" t="t" r="r" b="b"/>
            <a:pathLst>
              <a:path w="2622550" h="1899285">
                <a:moveTo>
                  <a:pt x="0" y="1898903"/>
                </a:moveTo>
                <a:lnTo>
                  <a:pt x="2622042" y="1898903"/>
                </a:lnTo>
                <a:lnTo>
                  <a:pt x="2622042" y="0"/>
                </a:lnTo>
                <a:lnTo>
                  <a:pt x="0" y="0"/>
                </a:lnTo>
                <a:lnTo>
                  <a:pt x="0" y="1898903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29864" y="4577079"/>
            <a:ext cx="53098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Sistemas</a:t>
            </a:r>
            <a:r>
              <a:rPr sz="1200" b="1" spc="-2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Infrarrojos: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95580" marR="5080" indent="-171450" algn="just">
              <a:lnSpc>
                <a:spcPct val="100000"/>
              </a:lnSpc>
              <a:buFont typeface="Wingdings"/>
              <a:buChar char=""/>
              <a:tabLst>
                <a:tab pos="195580" algn="l"/>
              </a:tabLst>
            </a:pPr>
            <a:r>
              <a:rPr sz="1200" spc="-10" dirty="0">
                <a:latin typeface="Segoe UI"/>
                <a:cs typeface="Segoe UI"/>
              </a:rPr>
              <a:t>Puente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I.R. automático motorizado con software </a:t>
            </a:r>
            <a:r>
              <a:rPr sz="1200" dirty="0">
                <a:latin typeface="Segoe UI"/>
                <a:cs typeface="Segoe UI"/>
              </a:rPr>
              <a:t>que </a:t>
            </a:r>
            <a:r>
              <a:rPr sz="1200" spc="-5" dirty="0">
                <a:latin typeface="Segoe UI"/>
                <a:cs typeface="Segoe UI"/>
              </a:rPr>
              <a:t>controla </a:t>
            </a:r>
            <a:r>
              <a:rPr sz="1200" spc="-10" dirty="0">
                <a:latin typeface="Segoe UI"/>
                <a:cs typeface="Segoe UI"/>
              </a:rPr>
              <a:t>la  </a:t>
            </a:r>
            <a:r>
              <a:rPr sz="1200" spc="-5" dirty="0">
                <a:latin typeface="Segoe UI"/>
                <a:cs typeface="Segoe UI"/>
              </a:rPr>
              <a:t>potencia, velocidad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temperatura. Con la ventaja </a:t>
            </a:r>
            <a:r>
              <a:rPr sz="1200" dirty="0">
                <a:latin typeface="Segoe UI"/>
                <a:cs typeface="Segoe UI"/>
              </a:rPr>
              <a:t>del </a:t>
            </a:r>
            <a:r>
              <a:rPr sz="1200" spc="-5" dirty="0">
                <a:latin typeface="Segoe UI"/>
                <a:cs typeface="Segoe UI"/>
              </a:rPr>
              <a:t>desplazamiento  manual </a:t>
            </a:r>
            <a:r>
              <a:rPr sz="1200" dirty="0">
                <a:latin typeface="Segoe UI"/>
                <a:cs typeface="Segoe UI"/>
              </a:rPr>
              <a:t>hasta </a:t>
            </a:r>
            <a:r>
              <a:rPr sz="1200" spc="-5" dirty="0">
                <a:latin typeface="Segoe UI"/>
                <a:cs typeface="Segoe UI"/>
              </a:rPr>
              <a:t>la posición </a:t>
            </a:r>
            <a:r>
              <a:rPr sz="1200" dirty="0">
                <a:latin typeface="Segoe UI"/>
                <a:cs typeface="Segoe UI"/>
              </a:rPr>
              <a:t>de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inicio.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66859" y="4439372"/>
            <a:ext cx="2606960" cy="1816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8AC5DE8-C8E0-44D0-A7D0-385D536F8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127" y="270526"/>
            <a:ext cx="1121761" cy="54259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DDAE7AA-B3C1-4AF1-A89F-F49D31D54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1" y="264222"/>
            <a:ext cx="1225402" cy="5913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BCC1622-B29C-4A28-88B2-41B5790EF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56" y="881808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23313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4744" y="766917"/>
            <a:ext cx="68633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CD47F3B-F15B-4B4D-9BE8-135077F0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46" y="842110"/>
            <a:ext cx="2145978" cy="6279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33F4E7-F4D6-4374-B2FE-74493C8C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9" y="215403"/>
            <a:ext cx="1225402" cy="5913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535DD9-C5D6-4B69-AB5D-B2F8CDD87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240" y="227968"/>
            <a:ext cx="1121761" cy="542591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76965C25-D163-4693-B3A1-F4372F08F990}"/>
              </a:ext>
            </a:extLst>
          </p:cNvPr>
          <p:cNvSpPr txBox="1"/>
          <p:nvPr/>
        </p:nvSpPr>
        <p:spPr>
          <a:xfrm>
            <a:off x="3331807" y="1981200"/>
            <a:ext cx="6553200" cy="2567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sz="1150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8 familias de productos con más de 3.000 referencias en catálogo: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endParaRPr lang="es-ES" sz="1100" dirty="0">
              <a:solidFill>
                <a:srgbClr val="AEABAB">
                  <a:lumMod val="50000"/>
                </a:srgbClr>
              </a:solidFill>
              <a:latin typeface="HelveticaNeueLT Std" panose="020B0604020202020204" pitchFamily="34" charset="0"/>
              <a:cs typeface="Calibri" panose="020F0502020204030204" pitchFamily="34" charset="0"/>
            </a:endParaRP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Bancadas y Medición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Soldadura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Elevadores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Aspiración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Cabinas y Zonas de Preparación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Sistemas de Secado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Mecánica</a:t>
            </a:r>
          </a:p>
          <a:p>
            <a:pPr marL="628650" lvl="1" indent="-171450" algn="just" defTabSz="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rgbClr val="AEABAB">
                    <a:lumMod val="50000"/>
                  </a:srgbClr>
                </a:solidFill>
                <a:latin typeface="HelveticaNeueLT Std" panose="020B0604020202020204" pitchFamily="34" charset="0"/>
                <a:cs typeface="Calibri" panose="020F0502020204030204" pitchFamily="34" charset="0"/>
              </a:rPr>
              <a:t>Herramientas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endParaRPr lang="es-ES" sz="1150" dirty="0">
              <a:solidFill>
                <a:srgbClr val="AEABAB">
                  <a:lumMod val="50000"/>
                </a:srgbClr>
              </a:solidFill>
              <a:latin typeface="HelveticaNeueLT Std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4">
            <a:hlinkClick r:id="rId5"/>
            <a:extLst>
              <a:ext uri="{FF2B5EF4-FFF2-40B4-BE49-F238E27FC236}">
                <a16:creationId xmlns:a16="http://schemas.microsoft.com/office/drawing/2014/main" id="{4CB66C88-0A01-4DB2-BED2-9CBDF22F0C76}"/>
              </a:ext>
            </a:extLst>
          </p:cNvPr>
          <p:cNvSpPr/>
          <p:nvPr/>
        </p:nvSpPr>
        <p:spPr>
          <a:xfrm>
            <a:off x="7990279" y="2392520"/>
            <a:ext cx="3383573" cy="2072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346678D-0960-4E14-A9F9-FC12D94E39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75" y="5139499"/>
            <a:ext cx="1318947" cy="13189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57C0024-F532-49D9-A6C1-D0C132CD3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22" y="5139499"/>
            <a:ext cx="1298799" cy="12987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41FD12C-B0E5-49DA-BF9A-7EC3C74FD9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88" y="5139245"/>
            <a:ext cx="1298798" cy="129879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B483CC-17C7-4E6F-AC1F-F03394EBAC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67" y="5139245"/>
            <a:ext cx="975487" cy="12987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E32B4CD-7420-4B28-A0DA-E6BC66CAD8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54" y="5139246"/>
            <a:ext cx="1298797" cy="129879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B074403-A4EF-45E5-828B-D2673CABA6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r="20296"/>
          <a:stretch/>
        </p:blipFill>
        <p:spPr>
          <a:xfrm>
            <a:off x="9460400" y="5139247"/>
            <a:ext cx="767290" cy="129879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DECE01C-4484-4C01-9EF4-06D84E13FB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2"/>
          <a:stretch/>
        </p:blipFill>
        <p:spPr>
          <a:xfrm>
            <a:off x="10227690" y="5139245"/>
            <a:ext cx="1072016" cy="12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1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6" y="798322"/>
            <a:ext cx="600913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AD74BB2E-4DE3-4FC2-898D-2804CD1D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56207"/>
            <a:ext cx="7664728" cy="52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47F3B-F15B-4B4D-9BE8-135077F0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6" y="842110"/>
            <a:ext cx="2145978" cy="6279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33F4E7-F4D6-4374-B2FE-74493C8C3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59" y="215403"/>
            <a:ext cx="1225402" cy="5913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535DD9-C5D6-4B69-AB5D-B2F8CDD8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240" y="227968"/>
            <a:ext cx="112176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7" y="798322"/>
            <a:ext cx="58496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E8F2F6A-7D5A-416A-B8F8-1A372F0F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97" y="1663558"/>
            <a:ext cx="7828729" cy="519469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6106887-6665-488D-A495-9F9731D12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27" y="255731"/>
            <a:ext cx="1121761" cy="54259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DE2108C-A30C-4CC1-A09D-18818F1CD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3" y="264222"/>
            <a:ext cx="1225402" cy="59136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F9B5FD4-46BB-4D19-A955-A370E0C5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35" y="839543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355" y="1617313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7" y="798322"/>
            <a:ext cx="58496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6106887-6665-488D-A495-9F9731D12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27" y="255731"/>
            <a:ext cx="1121761" cy="54259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DE2108C-A30C-4CC1-A09D-18818F1C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3" y="264222"/>
            <a:ext cx="1225402" cy="59136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F9B5FD4-46BB-4D19-A955-A370E0C58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35" y="839543"/>
            <a:ext cx="2145978" cy="627942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125227A-A070-4208-B79A-98DA8FDDCBE9}"/>
              </a:ext>
            </a:extLst>
          </p:cNvPr>
          <p:cNvSpPr/>
          <p:nvPr/>
        </p:nvSpPr>
        <p:spPr>
          <a:xfrm>
            <a:off x="3218092" y="1905000"/>
            <a:ext cx="4173307" cy="330200"/>
          </a:xfrm>
          <a:prstGeom prst="roundRect">
            <a:avLst/>
          </a:prstGeom>
          <a:solidFill>
            <a:srgbClr val="6D646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Compresores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D4A10FD-18B2-4B43-8D3A-CBFF679FC84A}"/>
              </a:ext>
            </a:extLst>
          </p:cNvPr>
          <p:cNvSpPr/>
          <p:nvPr/>
        </p:nvSpPr>
        <p:spPr>
          <a:xfrm>
            <a:off x="8315590" y="1909904"/>
            <a:ext cx="3800210" cy="330200"/>
          </a:xfrm>
          <a:prstGeom prst="roundRect">
            <a:avLst/>
          </a:prstGeom>
          <a:solidFill>
            <a:srgbClr val="7030A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Herramienta Manual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5B6E82D-EF07-4E39-9CFA-81210CE37007}"/>
              </a:ext>
            </a:extLst>
          </p:cNvPr>
          <p:cNvSpPr/>
          <p:nvPr/>
        </p:nvSpPr>
        <p:spPr>
          <a:xfrm>
            <a:off x="3227327" y="4381563"/>
            <a:ext cx="4164072" cy="330200"/>
          </a:xfrm>
          <a:prstGeom prst="roundRect">
            <a:avLst/>
          </a:prstGeom>
          <a:solidFill>
            <a:srgbClr val="00A6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Aspiración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36C944C-ED7E-4AC6-A8BB-3BDFD63F14A3}"/>
              </a:ext>
            </a:extLst>
          </p:cNvPr>
          <p:cNvSpPr/>
          <p:nvPr/>
        </p:nvSpPr>
        <p:spPr>
          <a:xfrm>
            <a:off x="8315590" y="4401451"/>
            <a:ext cx="3800210" cy="330200"/>
          </a:xfrm>
          <a:prstGeom prst="roundRect">
            <a:avLst/>
          </a:prstGeom>
          <a:solidFill>
            <a:srgbClr val="C083E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Herramienta eléctrica</a:t>
            </a: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D5B0B4EA-D0C4-4B65-A56D-EC80F2170C9C}"/>
              </a:ext>
            </a:extLst>
          </p:cNvPr>
          <p:cNvSpPr txBox="1"/>
          <p:nvPr/>
        </p:nvSpPr>
        <p:spPr>
          <a:xfrm>
            <a:off x="3227327" y="2476437"/>
            <a:ext cx="146013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Compresor de tornillo.</a:t>
            </a:r>
          </a:p>
          <a:p>
            <a:pPr algn="just" defTabSz="457200"/>
            <a:endParaRPr lang="es-ES" sz="1000" b="1" dirty="0">
              <a:latin typeface="HelveticaNeueLT Std" panose="020B0604020202020204" pitchFamily="34" charset="0"/>
              <a:ea typeface="Verdana" panose="020B0604030504040204" pitchFamily="34" charset="0"/>
            </a:endParaRPr>
          </a:p>
          <a:p>
            <a:pPr algn="just"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-</a:t>
            </a:r>
            <a:r>
              <a:rPr lang="es-ES" sz="1000" b="1" dirty="0" err="1">
                <a:latin typeface="HelveticaNeueLT Std" panose="020B0604020202020204" pitchFamily="34" charset="0"/>
                <a:ea typeface="Verdana" panose="020B0604030504040204" pitchFamily="34" charset="0"/>
              </a:rPr>
              <a:t>Inverter</a:t>
            </a:r>
            <a:endParaRPr lang="es-ES" sz="1000" b="1" dirty="0">
              <a:latin typeface="HelveticaNeueLT Std" panose="020B0604020202020204" pitchFamily="34" charset="0"/>
              <a:ea typeface="Verdana" panose="020B0604030504040204" pitchFamily="34" charset="0"/>
            </a:endParaRPr>
          </a:p>
          <a:p>
            <a:pPr algn="just"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-Trasmisión coaxial</a:t>
            </a:r>
          </a:p>
          <a:p>
            <a:pPr algn="just"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-Filtro separador</a:t>
            </a:r>
          </a:p>
          <a:p>
            <a:pPr algn="just"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-filtro aceite spin/</a:t>
            </a:r>
            <a:r>
              <a:rPr lang="es-ES" sz="1000" b="1" dirty="0" err="1">
                <a:latin typeface="HelveticaNeueLT Std" panose="020B0604020202020204" pitchFamily="34" charset="0"/>
                <a:ea typeface="Verdana" panose="020B0604030504040204" pitchFamily="34" charset="0"/>
              </a:rPr>
              <a:t>on</a:t>
            </a:r>
            <a:endParaRPr lang="es-ES" sz="1000" b="1" dirty="0">
              <a:latin typeface="HelveticaNeueLT Std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C5A99DC2-8A37-417F-87EA-F273794EE157}"/>
              </a:ext>
            </a:extLst>
          </p:cNvPr>
          <p:cNvSpPr/>
          <p:nvPr/>
        </p:nvSpPr>
        <p:spPr>
          <a:xfrm>
            <a:off x="5413073" y="2539238"/>
            <a:ext cx="1597327" cy="14256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4F7429D-395A-4658-9CA4-411B41783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2516684"/>
            <a:ext cx="1154269" cy="1388221"/>
          </a:xfrm>
          <a:prstGeom prst="rect">
            <a:avLst/>
          </a:prstGeom>
        </p:spPr>
      </p:pic>
      <p:sp>
        <p:nvSpPr>
          <p:cNvPr id="22" name="object 6">
            <a:extLst>
              <a:ext uri="{FF2B5EF4-FFF2-40B4-BE49-F238E27FC236}">
                <a16:creationId xmlns:a16="http://schemas.microsoft.com/office/drawing/2014/main" id="{ABB304C3-190F-4FF9-9661-E92ED3FB0C63}"/>
              </a:ext>
            </a:extLst>
          </p:cNvPr>
          <p:cNvSpPr txBox="1"/>
          <p:nvPr/>
        </p:nvSpPr>
        <p:spPr>
          <a:xfrm>
            <a:off x="3351133" y="5128439"/>
            <a:ext cx="1460134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Las CENTRALES DE ASPIRACIÓN han sido planeadas y construidas teniendo en cuenta</a:t>
            </a:r>
          </a:p>
          <a:p>
            <a:pPr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las varias exigencias que se presentan en las carrocerías o en otras actividades de lijadura.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B47DBC5E-1B4B-4534-84E5-BA69FFB7A056}"/>
              </a:ext>
            </a:extLst>
          </p:cNvPr>
          <p:cNvSpPr/>
          <p:nvPr/>
        </p:nvSpPr>
        <p:spPr>
          <a:xfrm>
            <a:off x="5378201" y="5049390"/>
            <a:ext cx="1669721" cy="1427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63263574-B2CA-4C29-9AE0-F6BD45236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861" y="5128439"/>
            <a:ext cx="1830089" cy="899631"/>
          </a:xfrm>
          <a:prstGeom prst="rect">
            <a:avLst/>
          </a:prstGeom>
        </p:spPr>
      </p:pic>
      <p:sp>
        <p:nvSpPr>
          <p:cNvPr id="24" name="object 6">
            <a:extLst>
              <a:ext uri="{FF2B5EF4-FFF2-40B4-BE49-F238E27FC236}">
                <a16:creationId xmlns:a16="http://schemas.microsoft.com/office/drawing/2014/main" id="{36F6ED78-B5AC-4A49-8B6F-141381C2C88E}"/>
              </a:ext>
            </a:extLst>
          </p:cNvPr>
          <p:cNvSpPr txBox="1"/>
          <p:nvPr/>
        </p:nvSpPr>
        <p:spPr>
          <a:xfrm>
            <a:off x="8386041" y="5049390"/>
            <a:ext cx="1612534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Electro </a:t>
            </a:r>
            <a:r>
              <a:rPr lang="es-ES" sz="1000" b="1" dirty="0" err="1">
                <a:latin typeface="HelveticaNeueLT Std" panose="020B0604020202020204" pitchFamily="34" charset="0"/>
                <a:ea typeface="Verdana" panose="020B0604030504040204" pitchFamily="34" charset="0"/>
              </a:rPr>
              <a:t>Puller</a:t>
            </a:r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. </a:t>
            </a:r>
          </a:p>
          <a:p>
            <a:pPr defTabSz="457200"/>
            <a:r>
              <a:rPr lang="es-ES" sz="1000" b="1" dirty="0">
                <a:latin typeface="HelveticaNeueLT Std" panose="020B0604020202020204" pitchFamily="34" charset="0"/>
                <a:ea typeface="Verdana" panose="020B0604030504040204" pitchFamily="34" charset="0"/>
              </a:rPr>
              <a:t>Único sistema capaz de estirar y encoger la chapa alimentado por batería. Con su amplia variedad de accesorios permite realizar múltiples funciones. Alcanza una potencia de 5 toneladas.</a:t>
            </a:r>
          </a:p>
        </p:txBody>
      </p:sp>
    </p:spTree>
    <p:extLst>
      <p:ext uri="{BB962C8B-B14F-4D97-AF65-F5344CB8AC3E}">
        <p14:creationId xmlns:p14="http://schemas.microsoft.com/office/powerpoint/2010/main" val="3120680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13153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7" y="798322"/>
            <a:ext cx="58496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6106887-6665-488D-A495-9F9731D12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27" y="255731"/>
            <a:ext cx="1121761" cy="54259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DE2108C-A30C-4CC1-A09D-18818F1C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3" y="264222"/>
            <a:ext cx="1225402" cy="59136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F9B5FD4-46BB-4D19-A955-A370E0C58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35" y="839543"/>
            <a:ext cx="2145978" cy="627942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B1499BF-1DD7-4296-9F57-5BCD61958D11}"/>
              </a:ext>
            </a:extLst>
          </p:cNvPr>
          <p:cNvSpPr/>
          <p:nvPr/>
        </p:nvSpPr>
        <p:spPr>
          <a:xfrm>
            <a:off x="3287692" y="1905000"/>
            <a:ext cx="8751908" cy="320601"/>
          </a:xfrm>
          <a:prstGeom prst="roundRect">
            <a:avLst/>
          </a:prstGeom>
          <a:solidFill>
            <a:srgbClr val="8497B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Organización de taller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41D6350-D18A-4992-A8EE-5651F876A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341038"/>
            <a:ext cx="4724400" cy="443308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7AA3797-4919-4CC6-AC0D-9C74102602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/>
          <a:stretch/>
        </p:blipFill>
        <p:spPr>
          <a:xfrm>
            <a:off x="3308218" y="2341038"/>
            <a:ext cx="3473582" cy="216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AC93A98-2C3C-40D3-BE75-8B747CC345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>
          <a:xfrm>
            <a:off x="3323769" y="4723828"/>
            <a:ext cx="3458031" cy="205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254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6" y="798322"/>
            <a:ext cx="585673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AE2DC7A-650D-4A79-BE03-299FED55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02" y="1831328"/>
            <a:ext cx="9094675" cy="48278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FB558AF-25BE-485A-825D-5CF2C921C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6" y="818047"/>
            <a:ext cx="2145978" cy="6279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51E2383-A3B7-4ED1-B50B-B7558E5EB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4" y="184893"/>
            <a:ext cx="1225402" cy="59136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DBEE59E-936A-43F8-AD02-781EEDB58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787" y="191874"/>
            <a:ext cx="1121761" cy="5425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8006AA-DFE2-4239-8986-1106B66D80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57" y="2819400"/>
            <a:ext cx="5284187" cy="348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56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6" y="798322"/>
            <a:ext cx="585673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PRODUCTOS Y SERVICIOS</a:t>
            </a:r>
            <a:endParaRPr sz="4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ADCDD1-DCEE-4412-BEBA-E0742B21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1" y="1641145"/>
            <a:ext cx="6781800" cy="52626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38B1F8-FCAE-4E36-B6AF-84932526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40" y="255731"/>
            <a:ext cx="1121761" cy="5425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4B5A17A-DF64-46CE-888F-0F0AC2D67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9" y="264222"/>
            <a:ext cx="1225402" cy="59136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5B5579-EC09-4FAF-99F5-C5E2E72AA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72" y="867617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629410"/>
            <a:ext cx="11874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10" dirty="0">
                <a:solidFill>
                  <a:srgbClr val="585858"/>
                </a:solidFill>
                <a:latin typeface="Segoe UI"/>
                <a:cs typeface="Segoe UI"/>
              </a:rPr>
              <a:t>V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2000" b="1" spc="-60" dirty="0">
                <a:solidFill>
                  <a:srgbClr val="585858"/>
                </a:solidFill>
                <a:latin typeface="Segoe UI"/>
                <a:cs typeface="Segoe UI"/>
              </a:rPr>
              <a:t>L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ORES: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29147" y="798322"/>
            <a:ext cx="39598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QUIENES</a:t>
            </a:r>
            <a:r>
              <a:rPr sz="4000" spc="-80" dirty="0"/>
              <a:t> </a:t>
            </a:r>
            <a:r>
              <a:rPr sz="4000" spc="-5" dirty="0"/>
              <a:t>SOMOS</a:t>
            </a:r>
            <a:endParaRPr sz="4000"/>
          </a:p>
        </p:txBody>
      </p:sp>
      <p:sp>
        <p:nvSpPr>
          <p:cNvPr id="12" name="object 12"/>
          <p:cNvSpPr/>
          <p:nvPr/>
        </p:nvSpPr>
        <p:spPr>
          <a:xfrm>
            <a:off x="3072383" y="2058923"/>
            <a:ext cx="9006840" cy="2996565"/>
          </a:xfrm>
          <a:custGeom>
            <a:avLst/>
            <a:gdLst/>
            <a:ahLst/>
            <a:cxnLst/>
            <a:rect l="l" t="t" r="r" b="b"/>
            <a:pathLst>
              <a:path w="9006840" h="2996565">
                <a:moveTo>
                  <a:pt x="0" y="2996184"/>
                </a:moveTo>
                <a:lnTo>
                  <a:pt x="9006840" y="2996184"/>
                </a:lnTo>
                <a:lnTo>
                  <a:pt x="9006840" y="0"/>
                </a:lnTo>
                <a:lnTo>
                  <a:pt x="0" y="0"/>
                </a:lnTo>
                <a:lnTo>
                  <a:pt x="0" y="299618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51377" y="1809495"/>
            <a:ext cx="885063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Más de 25 años dedicación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al sector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producción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equipos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para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automoción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1300" spc="-21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industria.</a:t>
            </a:r>
            <a:endParaRPr sz="1300">
              <a:latin typeface="Segoe UI"/>
              <a:cs typeface="Segoe U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5"/>
              </a:spcBef>
              <a:buFont typeface="Wingdings"/>
              <a:buChar char=""/>
              <a:tabLst>
                <a:tab pos="355600" algn="l"/>
              </a:tabLst>
            </a:pP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A finales de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los años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80,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Juan Antonio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y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Jose Ramón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Martínez dan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el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salto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del mundo de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reparación,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la  comercialización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equipos en toda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geografía española.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Más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adelante toman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decisión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fabricación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 cabinas de pintura, ampliando la actuación,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al mercado</a:t>
            </a:r>
            <a:r>
              <a:rPr sz="1300" spc="-13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internacional.</a:t>
            </a:r>
            <a:endParaRPr sz="1300">
              <a:latin typeface="Segoe UI"/>
              <a:cs typeface="Segoe U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94"/>
              </a:spcBef>
              <a:buFont typeface="Wingdings"/>
              <a:buChar char=""/>
              <a:tabLst>
                <a:tab pos="355600" algn="l"/>
              </a:tabLst>
            </a:pP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Al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inicio de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década de los 90, tienen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muy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clara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VISIÓN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empresa: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“cualquier centro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reparación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y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pintura 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que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decida comprar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actualizar herramientas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equipos, piense en </a:t>
            </a:r>
            <a:r>
              <a:rPr sz="1300" spc="-15" dirty="0">
                <a:solidFill>
                  <a:srgbClr val="585858"/>
                </a:solidFill>
                <a:latin typeface="Segoe UI"/>
                <a:cs typeface="Segoe UI"/>
              </a:rPr>
              <a:t>nosotros”.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Crean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una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MISIÓN: disponer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un 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catálogo bajo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una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misma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marca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con el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que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poder dotar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cualquier taller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equipos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herramientas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creando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un 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lema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“la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reparación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llave en </a:t>
            </a:r>
            <a:r>
              <a:rPr sz="1300" spc="-30" dirty="0">
                <a:solidFill>
                  <a:srgbClr val="585858"/>
                </a:solidFill>
                <a:latin typeface="Segoe UI"/>
                <a:cs typeface="Segoe UI"/>
              </a:rPr>
              <a:t>mano”.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Seguidamente se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el salto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toda</a:t>
            </a:r>
            <a:r>
              <a:rPr sz="1300" spc="-10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Latinoamérica.</a:t>
            </a:r>
            <a:endParaRPr sz="1300">
              <a:latin typeface="Segoe UI"/>
              <a:cs typeface="Segoe U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5"/>
              </a:spcBef>
              <a:buFont typeface="Wingdings"/>
              <a:buChar char=""/>
              <a:tabLst>
                <a:tab pos="355600" algn="l"/>
              </a:tabLst>
            </a:pP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En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2011: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Fruto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experiencia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y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el conocimiento adquirido en el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área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del acabado superficial. Se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crea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Martech </a:t>
            </a:r>
            <a:r>
              <a:rPr sz="1300" spc="-35" dirty="0">
                <a:solidFill>
                  <a:srgbClr val="585858"/>
                </a:solidFill>
                <a:latin typeface="Segoe UI"/>
                <a:cs typeface="Segoe UI"/>
              </a:rPr>
              <a:t>Car, 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nueva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marca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con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tecnología más avanzada del mercado,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abarcando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los </a:t>
            </a:r>
            <a:r>
              <a:rPr sz="1300" spc="-10" dirty="0">
                <a:solidFill>
                  <a:srgbClr val="585858"/>
                </a:solidFill>
                <a:latin typeface="Segoe UI"/>
                <a:cs typeface="Segoe UI"/>
              </a:rPr>
              <a:t>sectores,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mas amplios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 la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industria que  requieren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un </a:t>
            </a:r>
            <a:r>
              <a:rPr sz="1300" spc="-5" dirty="0">
                <a:solidFill>
                  <a:srgbClr val="585858"/>
                </a:solidFill>
                <a:latin typeface="Segoe UI"/>
                <a:cs typeface="Segoe UI"/>
              </a:rPr>
              <a:t>proceso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de</a:t>
            </a:r>
            <a:r>
              <a:rPr sz="1300" spc="-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300" dirty="0">
                <a:solidFill>
                  <a:srgbClr val="585858"/>
                </a:solidFill>
                <a:latin typeface="Segoe UI"/>
                <a:cs typeface="Segoe UI"/>
              </a:rPr>
              <a:t>pintado.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30702" y="4533136"/>
            <a:ext cx="4459986" cy="232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54161" y="4496561"/>
            <a:ext cx="3925061" cy="2361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4EEDD61-F9CA-422A-BA98-C33BAA772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27" y="223920"/>
            <a:ext cx="1125928" cy="5412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6836C5E-E169-4DDB-B268-092CBF3523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" y="199351"/>
            <a:ext cx="1227474" cy="59038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541A15E-2E8E-43DC-B9BB-A5A33E768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8" y="791514"/>
            <a:ext cx="2149235" cy="6288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13153"/>
            <a:ext cx="2778125" cy="5245100"/>
          </a:xfrm>
          <a:custGeom>
            <a:avLst/>
            <a:gdLst/>
            <a:ahLst/>
            <a:cxnLst/>
            <a:rect l="l" t="t" r="r" b="b"/>
            <a:pathLst>
              <a:path w="2778125" h="5245100">
                <a:moveTo>
                  <a:pt x="0" y="5244843"/>
                </a:moveTo>
                <a:lnTo>
                  <a:pt x="2777871" y="5244843"/>
                </a:lnTo>
                <a:lnTo>
                  <a:pt x="2777871" y="0"/>
                </a:lnTo>
                <a:lnTo>
                  <a:pt x="0" y="0"/>
                </a:lnTo>
                <a:lnTo>
                  <a:pt x="0" y="5244843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  <a:lnTo>
                  <a:pt x="9224391" y="5224650"/>
                </a:lnTo>
                <a:lnTo>
                  <a:pt x="922439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67608" y="1633346"/>
            <a:ext cx="9224645" cy="5224780"/>
          </a:xfrm>
          <a:custGeom>
            <a:avLst/>
            <a:gdLst/>
            <a:ahLst/>
            <a:cxnLst/>
            <a:rect l="l" t="t" r="r" b="b"/>
            <a:pathLst>
              <a:path w="9224645" h="5224780">
                <a:moveTo>
                  <a:pt x="9224391" y="0"/>
                </a:moveTo>
                <a:lnTo>
                  <a:pt x="0" y="0"/>
                </a:lnTo>
                <a:lnTo>
                  <a:pt x="0" y="5224650"/>
                </a:lnTo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11267" y="798322"/>
            <a:ext cx="55968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NUESTROS</a:t>
            </a:r>
            <a:r>
              <a:rPr sz="4000" spc="-25" dirty="0"/>
              <a:t> </a:t>
            </a:r>
            <a:r>
              <a:rPr sz="4000" spc="-60" dirty="0"/>
              <a:t>RESULTADOS</a:t>
            </a:r>
            <a:endParaRPr sz="4000"/>
          </a:p>
        </p:txBody>
      </p:sp>
      <p:sp>
        <p:nvSpPr>
          <p:cNvPr id="11" name="object 11"/>
          <p:cNvSpPr/>
          <p:nvPr/>
        </p:nvSpPr>
        <p:spPr>
          <a:xfrm>
            <a:off x="3391280" y="2139314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5">
                <a:moveTo>
                  <a:pt x="507492" y="0"/>
                </a:moveTo>
                <a:lnTo>
                  <a:pt x="507492" y="48006"/>
                </a:lnTo>
                <a:lnTo>
                  <a:pt x="0" y="48006"/>
                </a:lnTo>
                <a:lnTo>
                  <a:pt x="0" y="144018"/>
                </a:lnTo>
                <a:lnTo>
                  <a:pt x="507492" y="144018"/>
                </a:lnTo>
                <a:lnTo>
                  <a:pt x="507492" y="192024"/>
                </a:lnTo>
                <a:lnTo>
                  <a:pt x="603504" y="96012"/>
                </a:lnTo>
                <a:lnTo>
                  <a:pt x="507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91280" y="2139314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5">
                <a:moveTo>
                  <a:pt x="0" y="48006"/>
                </a:moveTo>
                <a:lnTo>
                  <a:pt x="507492" y="48006"/>
                </a:lnTo>
                <a:lnTo>
                  <a:pt x="507492" y="0"/>
                </a:lnTo>
                <a:lnTo>
                  <a:pt x="603504" y="96012"/>
                </a:lnTo>
                <a:lnTo>
                  <a:pt x="507492" y="192024"/>
                </a:lnTo>
                <a:lnTo>
                  <a:pt x="507492" y="144018"/>
                </a:lnTo>
                <a:lnTo>
                  <a:pt x="0" y="144018"/>
                </a:lnTo>
                <a:lnTo>
                  <a:pt x="0" y="48006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7753" y="2723007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5">
                <a:moveTo>
                  <a:pt x="507492" y="0"/>
                </a:moveTo>
                <a:lnTo>
                  <a:pt x="507492" y="48005"/>
                </a:lnTo>
                <a:lnTo>
                  <a:pt x="0" y="48005"/>
                </a:lnTo>
                <a:lnTo>
                  <a:pt x="0" y="144017"/>
                </a:lnTo>
                <a:lnTo>
                  <a:pt x="507492" y="144017"/>
                </a:lnTo>
                <a:lnTo>
                  <a:pt x="507492" y="192023"/>
                </a:lnTo>
                <a:lnTo>
                  <a:pt x="603504" y="96012"/>
                </a:lnTo>
                <a:lnTo>
                  <a:pt x="507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57753" y="2723007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5">
                <a:moveTo>
                  <a:pt x="0" y="48005"/>
                </a:moveTo>
                <a:lnTo>
                  <a:pt x="507492" y="48005"/>
                </a:lnTo>
                <a:lnTo>
                  <a:pt x="507492" y="0"/>
                </a:lnTo>
                <a:lnTo>
                  <a:pt x="603504" y="96012"/>
                </a:lnTo>
                <a:lnTo>
                  <a:pt x="507492" y="192023"/>
                </a:lnTo>
                <a:lnTo>
                  <a:pt x="507492" y="144017"/>
                </a:lnTo>
                <a:lnTo>
                  <a:pt x="0" y="144017"/>
                </a:lnTo>
                <a:lnTo>
                  <a:pt x="0" y="48005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91280" y="3307460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507492" y="0"/>
                </a:moveTo>
                <a:lnTo>
                  <a:pt x="507492" y="48005"/>
                </a:lnTo>
                <a:lnTo>
                  <a:pt x="0" y="48005"/>
                </a:lnTo>
                <a:lnTo>
                  <a:pt x="0" y="144017"/>
                </a:lnTo>
                <a:lnTo>
                  <a:pt x="507492" y="144017"/>
                </a:lnTo>
                <a:lnTo>
                  <a:pt x="507492" y="192024"/>
                </a:lnTo>
                <a:lnTo>
                  <a:pt x="603504" y="96012"/>
                </a:lnTo>
                <a:lnTo>
                  <a:pt x="507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91280" y="3307460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0" y="48005"/>
                </a:moveTo>
                <a:lnTo>
                  <a:pt x="507492" y="48005"/>
                </a:lnTo>
                <a:lnTo>
                  <a:pt x="507492" y="0"/>
                </a:lnTo>
                <a:lnTo>
                  <a:pt x="603504" y="96012"/>
                </a:lnTo>
                <a:lnTo>
                  <a:pt x="507492" y="192024"/>
                </a:lnTo>
                <a:lnTo>
                  <a:pt x="507492" y="144017"/>
                </a:lnTo>
                <a:lnTo>
                  <a:pt x="0" y="144017"/>
                </a:lnTo>
                <a:lnTo>
                  <a:pt x="0" y="48005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91280" y="3826383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507492" y="0"/>
                </a:moveTo>
                <a:lnTo>
                  <a:pt x="507492" y="48006"/>
                </a:lnTo>
                <a:lnTo>
                  <a:pt x="0" y="48006"/>
                </a:lnTo>
                <a:lnTo>
                  <a:pt x="0" y="144018"/>
                </a:lnTo>
                <a:lnTo>
                  <a:pt x="507492" y="144018"/>
                </a:lnTo>
                <a:lnTo>
                  <a:pt x="507492" y="192024"/>
                </a:lnTo>
                <a:lnTo>
                  <a:pt x="603504" y="96012"/>
                </a:lnTo>
                <a:lnTo>
                  <a:pt x="507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91280" y="3826383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0" y="48006"/>
                </a:moveTo>
                <a:lnTo>
                  <a:pt x="507492" y="48006"/>
                </a:lnTo>
                <a:lnTo>
                  <a:pt x="507492" y="0"/>
                </a:lnTo>
                <a:lnTo>
                  <a:pt x="603504" y="96012"/>
                </a:lnTo>
                <a:lnTo>
                  <a:pt x="507492" y="192024"/>
                </a:lnTo>
                <a:lnTo>
                  <a:pt x="507492" y="144018"/>
                </a:lnTo>
                <a:lnTo>
                  <a:pt x="0" y="144018"/>
                </a:lnTo>
                <a:lnTo>
                  <a:pt x="0" y="48006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57753" y="4404740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507492" y="0"/>
                </a:moveTo>
                <a:lnTo>
                  <a:pt x="507492" y="48005"/>
                </a:lnTo>
                <a:lnTo>
                  <a:pt x="0" y="48005"/>
                </a:lnTo>
                <a:lnTo>
                  <a:pt x="0" y="144017"/>
                </a:lnTo>
                <a:lnTo>
                  <a:pt x="507492" y="144017"/>
                </a:lnTo>
                <a:lnTo>
                  <a:pt x="507492" y="192023"/>
                </a:lnTo>
                <a:lnTo>
                  <a:pt x="603504" y="96011"/>
                </a:lnTo>
                <a:lnTo>
                  <a:pt x="507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7753" y="4404740"/>
            <a:ext cx="603885" cy="192405"/>
          </a:xfrm>
          <a:custGeom>
            <a:avLst/>
            <a:gdLst/>
            <a:ahLst/>
            <a:cxnLst/>
            <a:rect l="l" t="t" r="r" b="b"/>
            <a:pathLst>
              <a:path w="603885" h="192404">
                <a:moveTo>
                  <a:pt x="0" y="48005"/>
                </a:moveTo>
                <a:lnTo>
                  <a:pt x="507492" y="48005"/>
                </a:lnTo>
                <a:lnTo>
                  <a:pt x="507492" y="0"/>
                </a:lnTo>
                <a:lnTo>
                  <a:pt x="603504" y="96011"/>
                </a:lnTo>
                <a:lnTo>
                  <a:pt x="507492" y="192023"/>
                </a:lnTo>
                <a:lnTo>
                  <a:pt x="507492" y="144017"/>
                </a:lnTo>
                <a:lnTo>
                  <a:pt x="0" y="144017"/>
                </a:lnTo>
                <a:lnTo>
                  <a:pt x="0" y="48005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7035">
              <a:lnSpc>
                <a:spcPct val="100000"/>
              </a:lnSpc>
              <a:spcBef>
                <a:spcPts val="100"/>
              </a:spcBef>
            </a:pPr>
            <a:r>
              <a:rPr dirty="0"/>
              <a:t>6 </a:t>
            </a:r>
            <a:r>
              <a:rPr spc="-5" dirty="0"/>
              <a:t>Centros de </a:t>
            </a:r>
            <a:r>
              <a:rPr dirty="0"/>
              <a:t>Formación</a:t>
            </a:r>
          </a:p>
          <a:p>
            <a:pPr marL="2947035">
              <a:lnSpc>
                <a:spcPct val="100000"/>
              </a:lnSpc>
              <a:spcBef>
                <a:spcPts val="1925"/>
              </a:spcBef>
            </a:pPr>
            <a:r>
              <a:rPr dirty="0"/>
              <a:t>+ </a:t>
            </a:r>
            <a:r>
              <a:rPr spc="-5" dirty="0"/>
              <a:t>8000 Instalaciones</a:t>
            </a:r>
            <a:r>
              <a:rPr spc="10" dirty="0"/>
              <a:t> </a:t>
            </a:r>
            <a:r>
              <a:rPr spc="-5" dirty="0"/>
              <a:t>realizadas</a:t>
            </a:r>
          </a:p>
          <a:p>
            <a:pPr marL="3141345" indent="-194945">
              <a:lnSpc>
                <a:spcPct val="100000"/>
              </a:lnSpc>
              <a:spcBef>
                <a:spcPts val="1964"/>
              </a:spcBef>
              <a:buAutoNum type="arabicPlain"/>
              <a:tabLst>
                <a:tab pos="3142615" algn="l"/>
              </a:tabLst>
            </a:pPr>
            <a:r>
              <a:rPr spc="-5" dirty="0"/>
              <a:t>“Show</a:t>
            </a:r>
            <a:r>
              <a:rPr spc="10" dirty="0"/>
              <a:t> </a:t>
            </a:r>
            <a:r>
              <a:rPr spc="-15" dirty="0"/>
              <a:t>Room”</a:t>
            </a:r>
          </a:p>
          <a:p>
            <a:pPr marL="3141345" indent="-194945">
              <a:lnSpc>
                <a:spcPct val="100000"/>
              </a:lnSpc>
              <a:spcBef>
                <a:spcPts val="2125"/>
              </a:spcBef>
              <a:buAutoNum type="arabicPlain"/>
              <a:tabLst>
                <a:tab pos="3142615" algn="l"/>
              </a:tabLst>
            </a:pPr>
            <a:r>
              <a:rPr spc="-5" dirty="0"/>
              <a:t>Centro de </a:t>
            </a:r>
            <a:r>
              <a:rPr spc="-10" dirty="0"/>
              <a:t>Reparación </a:t>
            </a:r>
            <a:r>
              <a:rPr dirty="0"/>
              <a:t>y </a:t>
            </a:r>
            <a:r>
              <a:rPr spc="-10" dirty="0"/>
              <a:t>Ensayos </a:t>
            </a:r>
            <a:r>
              <a:rPr spc="-5" dirty="0"/>
              <a:t>de reparación del </a:t>
            </a:r>
            <a:r>
              <a:rPr spc="-10" dirty="0"/>
              <a:t>Automóvil</a:t>
            </a:r>
          </a:p>
          <a:p>
            <a:pPr marL="2947035" marR="116205">
              <a:lnSpc>
                <a:spcPts val="1939"/>
              </a:lnSpc>
              <a:spcBef>
                <a:spcPts val="1939"/>
              </a:spcBef>
            </a:pPr>
            <a:r>
              <a:rPr spc="-10" dirty="0"/>
              <a:t>Acuerdos </a:t>
            </a:r>
            <a:r>
              <a:rPr spc="-5" dirty="0"/>
              <a:t>con Centros de experimentación </a:t>
            </a:r>
            <a:r>
              <a:rPr dirty="0"/>
              <a:t>Vial </a:t>
            </a:r>
            <a:r>
              <a:rPr spc="-5" dirty="0"/>
              <a:t>de </a:t>
            </a:r>
            <a:r>
              <a:rPr spc="-10" dirty="0"/>
              <a:t>reparación:  </a:t>
            </a:r>
            <a:r>
              <a:rPr spc="-35" dirty="0"/>
              <a:t>CESVIMAP, </a:t>
            </a:r>
            <a:r>
              <a:rPr spc="-5" dirty="0"/>
              <a:t>CENTRO</a:t>
            </a:r>
            <a:r>
              <a:rPr spc="30" dirty="0"/>
              <a:t> </a:t>
            </a:r>
            <a:r>
              <a:rPr spc="-10" dirty="0"/>
              <a:t>ZARAGOZA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FEE3B67-0D6F-4AD7-BB3F-5ADFDF4E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46" y="869133"/>
            <a:ext cx="2145978" cy="62794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D0109A0-CACC-4C83-B815-ECC103794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0" y="232383"/>
            <a:ext cx="1225402" cy="5913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2D844D2-9F19-41D3-91A0-E26731B49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77" y="255731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13153"/>
            <a:ext cx="2778125" cy="5233035"/>
          </a:xfrm>
          <a:custGeom>
            <a:avLst/>
            <a:gdLst/>
            <a:ahLst/>
            <a:cxnLst/>
            <a:rect l="l" t="t" r="r" b="b"/>
            <a:pathLst>
              <a:path w="2778125" h="5233034">
                <a:moveTo>
                  <a:pt x="0" y="5232654"/>
                </a:moveTo>
                <a:lnTo>
                  <a:pt x="2777871" y="5232654"/>
                </a:lnTo>
                <a:lnTo>
                  <a:pt x="2777871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608" y="1624965"/>
            <a:ext cx="9206865" cy="5233035"/>
          </a:xfrm>
          <a:custGeom>
            <a:avLst/>
            <a:gdLst/>
            <a:ahLst/>
            <a:cxnLst/>
            <a:rect l="l" t="t" r="r" b="b"/>
            <a:pathLst>
              <a:path w="9206865" h="5233034">
                <a:moveTo>
                  <a:pt x="0" y="5232654"/>
                </a:moveTo>
                <a:lnTo>
                  <a:pt x="9206484" y="5232654"/>
                </a:lnTo>
                <a:lnTo>
                  <a:pt x="920648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976752" y="1613534"/>
            <a:ext cx="9206865" cy="5233035"/>
          </a:xfrm>
          <a:custGeom>
            <a:avLst/>
            <a:gdLst/>
            <a:ahLst/>
            <a:cxnLst/>
            <a:rect l="l" t="t" r="r" b="b"/>
            <a:pathLst>
              <a:path w="9206865" h="5233034">
                <a:moveTo>
                  <a:pt x="0" y="5232654"/>
                </a:moveTo>
                <a:lnTo>
                  <a:pt x="9206484" y="5232654"/>
                </a:lnTo>
                <a:lnTo>
                  <a:pt x="920648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91938" y="798322"/>
            <a:ext cx="50336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NUESTROS</a:t>
            </a:r>
            <a:r>
              <a:rPr sz="4000" spc="-65" dirty="0"/>
              <a:t> </a:t>
            </a:r>
            <a:r>
              <a:rPr sz="4000" spc="-10" dirty="0"/>
              <a:t>NUMEROS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5267452" y="2501138"/>
            <a:ext cx="634174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62890" algn="l"/>
                <a:tab pos="263525" algn="l"/>
              </a:tabLst>
            </a:pPr>
            <a:r>
              <a:rPr sz="1200" b="1" spc="-5" dirty="0">
                <a:latin typeface="Segoe UI"/>
                <a:cs typeface="Segoe UI"/>
              </a:rPr>
              <a:t>AÑOS DE </a:t>
            </a:r>
            <a:r>
              <a:rPr sz="1200" b="1" dirty="0">
                <a:latin typeface="Segoe UI"/>
                <a:cs typeface="Segoe UI"/>
              </a:rPr>
              <a:t>EXPERIENCIA, </a:t>
            </a:r>
            <a:r>
              <a:rPr sz="1200" b="1" spc="-5" dirty="0">
                <a:latin typeface="Segoe UI"/>
                <a:cs typeface="Segoe UI"/>
              </a:rPr>
              <a:t>como lideres del mercado </a:t>
            </a:r>
            <a:r>
              <a:rPr sz="1200" b="1" dirty="0">
                <a:latin typeface="Segoe UI"/>
                <a:cs typeface="Segoe UI"/>
              </a:rPr>
              <a:t>en el </a:t>
            </a:r>
            <a:r>
              <a:rPr sz="1200" b="1" spc="-5" dirty="0">
                <a:latin typeface="Segoe UI"/>
                <a:cs typeface="Segoe UI"/>
              </a:rPr>
              <a:t>suministro de</a:t>
            </a:r>
            <a:r>
              <a:rPr sz="1200" b="1" spc="-2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equipamiento,</a:t>
            </a:r>
            <a:endParaRPr sz="1200">
              <a:latin typeface="Segoe UI"/>
              <a:cs typeface="Segoe UI"/>
            </a:endParaRPr>
          </a:p>
          <a:p>
            <a:pPr marL="277495">
              <a:lnSpc>
                <a:spcPct val="100000"/>
              </a:lnSpc>
              <a:spcBef>
                <a:spcPts val="850"/>
              </a:spcBef>
            </a:pPr>
            <a:r>
              <a:rPr sz="1200" b="1" spc="-5" dirty="0">
                <a:latin typeface="Segoe UI"/>
                <a:cs typeface="Segoe UI"/>
              </a:rPr>
              <a:t>para la</a:t>
            </a:r>
            <a:r>
              <a:rPr sz="1200" b="1" spc="-1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reparación.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67452" y="3594861"/>
            <a:ext cx="3699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09245" algn="l"/>
                <a:tab pos="309880" algn="l"/>
              </a:tabLst>
            </a:pPr>
            <a:r>
              <a:rPr sz="1200" b="1" spc="-5" dirty="0">
                <a:latin typeface="Segoe UI"/>
                <a:cs typeface="Segoe UI"/>
              </a:rPr>
              <a:t>CLIENTES, han confiado </a:t>
            </a:r>
            <a:r>
              <a:rPr sz="1200" b="1" dirty="0">
                <a:latin typeface="Segoe UI"/>
                <a:cs typeface="Segoe UI"/>
              </a:rPr>
              <a:t>en </a:t>
            </a:r>
            <a:r>
              <a:rPr sz="1200" b="1" spc="-5" dirty="0">
                <a:latin typeface="Segoe UI"/>
                <a:cs typeface="Segoe UI"/>
              </a:rPr>
              <a:t>nuestros</a:t>
            </a:r>
            <a:r>
              <a:rPr sz="1200" b="1" spc="10" dirty="0">
                <a:latin typeface="Segoe UI"/>
                <a:cs typeface="Segoe UI"/>
              </a:rPr>
              <a:t> </a:t>
            </a:r>
            <a:r>
              <a:rPr sz="1200" b="1" spc="-10" dirty="0">
                <a:latin typeface="Segoe UI"/>
                <a:cs typeface="Segoe UI"/>
              </a:rPr>
              <a:t>productos.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26109" y="3503415"/>
            <a:ext cx="1505712" cy="1181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67452" y="4342129"/>
            <a:ext cx="308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09245" algn="l"/>
                <a:tab pos="309880" algn="l"/>
              </a:tabLst>
            </a:pPr>
            <a:r>
              <a:rPr sz="1200" b="1" spc="-15" dirty="0">
                <a:latin typeface="Segoe UI"/>
                <a:cs typeface="Segoe UI"/>
              </a:rPr>
              <a:t>PAISES, </a:t>
            </a:r>
            <a:r>
              <a:rPr sz="1200" b="1" dirty="0">
                <a:latin typeface="Segoe UI"/>
                <a:cs typeface="Segoe UI"/>
              </a:rPr>
              <a:t>con una </a:t>
            </a:r>
            <a:r>
              <a:rPr sz="1200" b="1" spc="-5" dirty="0">
                <a:latin typeface="Segoe UI"/>
                <a:cs typeface="Segoe UI"/>
              </a:rPr>
              <a:t>presencia</a:t>
            </a:r>
            <a:r>
              <a:rPr sz="1200" b="1" spc="-2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consolidada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1AABEB6-5CA3-4B30-A1DC-4ACB0255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40" y="255731"/>
            <a:ext cx="1121761" cy="54259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C27331A-FA29-40BE-9669-F88DFB71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8" y="264222"/>
            <a:ext cx="1225402" cy="5913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B68705D-CA72-4EF3-BF01-C70E711F3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73" y="863135"/>
            <a:ext cx="2145978" cy="627942"/>
          </a:xfrm>
          <a:prstGeom prst="rect">
            <a:avLst/>
          </a:prstGeom>
        </p:spPr>
      </p:pic>
      <p:sp>
        <p:nvSpPr>
          <p:cNvPr id="23" name="object 15">
            <a:extLst>
              <a:ext uri="{FF2B5EF4-FFF2-40B4-BE49-F238E27FC236}">
                <a16:creationId xmlns:a16="http://schemas.microsoft.com/office/drawing/2014/main" id="{DACF343F-FC85-4D73-B565-1925EED83E78}"/>
              </a:ext>
            </a:extLst>
          </p:cNvPr>
          <p:cNvSpPr/>
          <p:nvPr/>
        </p:nvSpPr>
        <p:spPr>
          <a:xfrm>
            <a:off x="3657600" y="2518536"/>
            <a:ext cx="886205" cy="4997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21535"/>
            <a:ext cx="2777490" cy="5233035"/>
          </a:xfrm>
          <a:custGeom>
            <a:avLst/>
            <a:gdLst/>
            <a:ahLst/>
            <a:cxnLst/>
            <a:rect l="l" t="t" r="r" b="b"/>
            <a:pathLst>
              <a:path w="2777490" h="5233034">
                <a:moveTo>
                  <a:pt x="0" y="5232654"/>
                </a:moveTo>
                <a:lnTo>
                  <a:pt x="2777490" y="5232654"/>
                </a:lnTo>
                <a:lnTo>
                  <a:pt x="2777490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29859" y="798322"/>
            <a:ext cx="47580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NUESTROS</a:t>
            </a:r>
            <a:r>
              <a:rPr sz="4000" spc="-70" dirty="0"/>
              <a:t> </a:t>
            </a:r>
            <a:r>
              <a:rPr sz="4000" spc="-5" dirty="0"/>
              <a:t>CLIENTES</a:t>
            </a:r>
            <a:endParaRPr sz="4000"/>
          </a:p>
        </p:txBody>
      </p:sp>
      <p:sp>
        <p:nvSpPr>
          <p:cNvPr id="9" name="object 9"/>
          <p:cNvSpPr txBox="1"/>
          <p:nvPr/>
        </p:nvSpPr>
        <p:spPr>
          <a:xfrm>
            <a:off x="78739" y="1461764"/>
            <a:ext cx="2525395" cy="268859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000" b="1" spc="-10" dirty="0">
                <a:solidFill>
                  <a:srgbClr val="585858"/>
                </a:solidFill>
                <a:latin typeface="Calibri"/>
                <a:cs typeface="Calibri"/>
              </a:rPr>
              <a:t>RELACION </a:t>
            </a:r>
            <a:r>
              <a:rPr sz="2000" b="1" spc="-5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20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585858"/>
                </a:solidFill>
                <a:latin typeface="Calibri"/>
                <a:cs typeface="Calibri"/>
              </a:rPr>
              <a:t>CLIENTES:</a:t>
            </a:r>
            <a:endParaRPr sz="2000">
              <a:latin typeface="Calibri"/>
              <a:cs typeface="Calibri"/>
            </a:endParaRPr>
          </a:p>
          <a:p>
            <a:pPr marL="433705" indent="-203835">
              <a:lnSpc>
                <a:spcPct val="100000"/>
              </a:lnSpc>
              <a:spcBef>
                <a:spcPts val="865"/>
              </a:spcBef>
              <a:buFont typeface="Wingdings"/>
              <a:buChar char=""/>
              <a:tabLst>
                <a:tab pos="434340" algn="l"/>
              </a:tabLst>
            </a:pPr>
            <a:r>
              <a:rPr sz="1500" b="1" spc="-5" dirty="0">
                <a:solidFill>
                  <a:srgbClr val="585858"/>
                </a:solidFill>
                <a:latin typeface="Segoe UI"/>
                <a:cs typeface="Segoe UI"/>
              </a:rPr>
              <a:t>Aviación</a:t>
            </a:r>
            <a:endParaRPr sz="1500">
              <a:latin typeface="Segoe UI"/>
              <a:cs typeface="Segoe UI"/>
            </a:endParaRPr>
          </a:p>
          <a:p>
            <a:pPr marL="433705" indent="-203835">
              <a:lnSpc>
                <a:spcPct val="100000"/>
              </a:lnSpc>
              <a:spcBef>
                <a:spcPts val="825"/>
              </a:spcBef>
              <a:buFont typeface="Wingdings"/>
              <a:buChar char=""/>
              <a:tabLst>
                <a:tab pos="434340" algn="l"/>
              </a:tabLst>
            </a:pPr>
            <a:r>
              <a:rPr sz="1500" b="1" spc="-5" dirty="0">
                <a:solidFill>
                  <a:srgbClr val="585858"/>
                </a:solidFill>
                <a:latin typeface="Segoe UI"/>
                <a:cs typeface="Segoe UI"/>
              </a:rPr>
              <a:t>Automoción</a:t>
            </a:r>
            <a:endParaRPr sz="1500">
              <a:latin typeface="Segoe UI"/>
              <a:cs typeface="Segoe UI"/>
            </a:endParaRPr>
          </a:p>
          <a:p>
            <a:pPr marL="433705" indent="-203835">
              <a:lnSpc>
                <a:spcPct val="100000"/>
              </a:lnSpc>
              <a:spcBef>
                <a:spcPts val="819"/>
              </a:spcBef>
              <a:buFont typeface="Wingdings"/>
              <a:buChar char=""/>
              <a:tabLst>
                <a:tab pos="434340" algn="l"/>
              </a:tabLst>
            </a:pPr>
            <a:r>
              <a:rPr sz="1500" b="1" spc="-5" dirty="0">
                <a:solidFill>
                  <a:srgbClr val="585858"/>
                </a:solidFill>
                <a:latin typeface="Segoe UI"/>
                <a:cs typeface="Segoe UI"/>
              </a:rPr>
              <a:t>Industria</a:t>
            </a:r>
            <a:endParaRPr sz="1500">
              <a:latin typeface="Segoe UI"/>
              <a:cs typeface="Segoe UI"/>
            </a:endParaRPr>
          </a:p>
          <a:p>
            <a:pPr marL="767080" lvl="1" indent="-177800">
              <a:lnSpc>
                <a:spcPct val="100000"/>
              </a:lnSpc>
              <a:spcBef>
                <a:spcPts val="865"/>
              </a:spcBef>
              <a:buFont typeface="Wingdings"/>
              <a:buChar char=""/>
              <a:tabLst>
                <a:tab pos="767080" algn="l"/>
              </a:tabLst>
            </a:pP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Madera</a:t>
            </a:r>
            <a:endParaRPr sz="1200">
              <a:latin typeface="Segoe UI"/>
              <a:cs typeface="Segoe UI"/>
            </a:endParaRPr>
          </a:p>
          <a:p>
            <a:pPr marL="767080" lvl="1" indent="-177800">
              <a:lnSpc>
                <a:spcPct val="100000"/>
              </a:lnSpc>
              <a:spcBef>
                <a:spcPts val="850"/>
              </a:spcBef>
              <a:buFont typeface="Wingdings"/>
              <a:buChar char=""/>
              <a:tabLst>
                <a:tab pos="767080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Metalmecánica</a:t>
            </a:r>
            <a:endParaRPr sz="1200">
              <a:latin typeface="Segoe UI"/>
              <a:cs typeface="Segoe UI"/>
            </a:endParaRPr>
          </a:p>
          <a:p>
            <a:pPr marL="767080" lvl="1" indent="-177800">
              <a:lnSpc>
                <a:spcPct val="100000"/>
              </a:lnSpc>
              <a:spcBef>
                <a:spcPts val="860"/>
              </a:spcBef>
              <a:buFont typeface="Wingdings"/>
              <a:buChar char=""/>
              <a:tabLst>
                <a:tab pos="767080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Eólica</a:t>
            </a:r>
            <a:endParaRPr sz="1200">
              <a:latin typeface="Segoe UI"/>
              <a:cs typeface="Segoe UI"/>
            </a:endParaRPr>
          </a:p>
          <a:p>
            <a:pPr marL="433705" indent="-203835">
              <a:lnSpc>
                <a:spcPct val="100000"/>
              </a:lnSpc>
              <a:spcBef>
                <a:spcPts val="810"/>
              </a:spcBef>
              <a:buFont typeface="Wingdings"/>
              <a:buChar char=""/>
              <a:tabLst>
                <a:tab pos="434340" algn="l"/>
              </a:tabLst>
            </a:pPr>
            <a:r>
              <a:rPr sz="1500" b="1" spc="-5" dirty="0">
                <a:solidFill>
                  <a:srgbClr val="585858"/>
                </a:solidFill>
                <a:latin typeface="Segoe UI"/>
                <a:cs typeface="Segoe UI"/>
              </a:rPr>
              <a:t>Ferroviario</a:t>
            </a:r>
            <a:endParaRPr sz="15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5422" y="1657349"/>
            <a:ext cx="9196705" cy="5200650"/>
          </a:xfrm>
          <a:custGeom>
            <a:avLst/>
            <a:gdLst/>
            <a:ahLst/>
            <a:cxnLst/>
            <a:rect l="l" t="t" r="r" b="b"/>
            <a:pathLst>
              <a:path w="9196705" h="5200650">
                <a:moveTo>
                  <a:pt x="9196578" y="5200647"/>
                </a:moveTo>
                <a:lnTo>
                  <a:pt x="9196578" y="0"/>
                </a:lnTo>
                <a:lnTo>
                  <a:pt x="0" y="0"/>
                </a:lnTo>
                <a:lnTo>
                  <a:pt x="0" y="5200647"/>
                </a:lnTo>
                <a:lnTo>
                  <a:pt x="9196578" y="5200647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2289" y="2435351"/>
            <a:ext cx="2374900" cy="4051300"/>
          </a:xfrm>
          <a:custGeom>
            <a:avLst/>
            <a:gdLst/>
            <a:ahLst/>
            <a:cxnLst/>
            <a:rect l="l" t="t" r="r" b="b"/>
            <a:pathLst>
              <a:path w="2374900" h="4051300">
                <a:moveTo>
                  <a:pt x="2214626" y="0"/>
                </a:moveTo>
                <a:lnTo>
                  <a:pt x="429133" y="0"/>
                </a:lnTo>
                <a:lnTo>
                  <a:pt x="406146" y="2032"/>
                </a:lnTo>
                <a:lnTo>
                  <a:pt x="383159" y="5461"/>
                </a:lnTo>
                <a:lnTo>
                  <a:pt x="362076" y="10160"/>
                </a:lnTo>
                <a:lnTo>
                  <a:pt x="339089" y="14986"/>
                </a:lnTo>
                <a:lnTo>
                  <a:pt x="317373" y="21717"/>
                </a:lnTo>
                <a:lnTo>
                  <a:pt x="297561" y="29972"/>
                </a:lnTo>
                <a:lnTo>
                  <a:pt x="275844" y="38100"/>
                </a:lnTo>
                <a:lnTo>
                  <a:pt x="236220" y="59182"/>
                </a:lnTo>
                <a:lnTo>
                  <a:pt x="199262" y="81661"/>
                </a:lnTo>
                <a:lnTo>
                  <a:pt x="147574" y="125857"/>
                </a:lnTo>
                <a:lnTo>
                  <a:pt x="116840" y="158496"/>
                </a:lnTo>
                <a:lnTo>
                  <a:pt x="76581" y="212217"/>
                </a:lnTo>
                <a:lnTo>
                  <a:pt x="53593" y="252984"/>
                </a:lnTo>
                <a:lnTo>
                  <a:pt x="28067" y="316992"/>
                </a:lnTo>
                <a:lnTo>
                  <a:pt x="14097" y="362585"/>
                </a:lnTo>
                <a:lnTo>
                  <a:pt x="5080" y="410210"/>
                </a:lnTo>
                <a:lnTo>
                  <a:pt x="0" y="459105"/>
                </a:lnTo>
                <a:lnTo>
                  <a:pt x="0" y="3591636"/>
                </a:lnTo>
                <a:lnTo>
                  <a:pt x="5080" y="3640607"/>
                </a:lnTo>
                <a:lnTo>
                  <a:pt x="14097" y="3688232"/>
                </a:lnTo>
                <a:lnTo>
                  <a:pt x="28067" y="3733800"/>
                </a:lnTo>
                <a:lnTo>
                  <a:pt x="44704" y="3778021"/>
                </a:lnTo>
                <a:lnTo>
                  <a:pt x="55499" y="3797744"/>
                </a:lnTo>
                <a:lnTo>
                  <a:pt x="66421" y="3818826"/>
                </a:lnTo>
                <a:lnTo>
                  <a:pt x="76581" y="3838562"/>
                </a:lnTo>
                <a:lnTo>
                  <a:pt x="90678" y="3856240"/>
                </a:lnTo>
                <a:lnTo>
                  <a:pt x="118110" y="3892296"/>
                </a:lnTo>
                <a:lnTo>
                  <a:pt x="148844" y="3924947"/>
                </a:lnTo>
                <a:lnTo>
                  <a:pt x="217805" y="3980726"/>
                </a:lnTo>
                <a:lnTo>
                  <a:pt x="257937" y="4003179"/>
                </a:lnTo>
                <a:lnTo>
                  <a:pt x="297561" y="4021543"/>
                </a:lnTo>
                <a:lnTo>
                  <a:pt x="340360" y="4035831"/>
                </a:lnTo>
                <a:lnTo>
                  <a:pt x="385063" y="4046029"/>
                </a:lnTo>
                <a:lnTo>
                  <a:pt x="408050" y="4047388"/>
                </a:lnTo>
                <a:lnTo>
                  <a:pt x="431038" y="4050792"/>
                </a:lnTo>
                <a:lnTo>
                  <a:pt x="2214626" y="4050792"/>
                </a:lnTo>
                <a:lnTo>
                  <a:pt x="2283587" y="4040593"/>
                </a:lnTo>
                <a:lnTo>
                  <a:pt x="2327021" y="4029710"/>
                </a:lnTo>
                <a:lnTo>
                  <a:pt x="2367915" y="4013377"/>
                </a:lnTo>
                <a:lnTo>
                  <a:pt x="2374900" y="4009974"/>
                </a:lnTo>
                <a:lnTo>
                  <a:pt x="431038" y="4009974"/>
                </a:lnTo>
                <a:lnTo>
                  <a:pt x="411225" y="4007942"/>
                </a:lnTo>
                <a:lnTo>
                  <a:pt x="389509" y="4005211"/>
                </a:lnTo>
                <a:lnTo>
                  <a:pt x="329564" y="3990251"/>
                </a:lnTo>
                <a:lnTo>
                  <a:pt x="309752" y="3982085"/>
                </a:lnTo>
                <a:lnTo>
                  <a:pt x="291211" y="3975290"/>
                </a:lnTo>
                <a:lnTo>
                  <a:pt x="237617" y="3946029"/>
                </a:lnTo>
                <a:lnTo>
                  <a:pt x="204343" y="3921544"/>
                </a:lnTo>
                <a:lnTo>
                  <a:pt x="173736" y="3893654"/>
                </a:lnTo>
                <a:lnTo>
                  <a:pt x="145542" y="3864406"/>
                </a:lnTo>
                <a:lnTo>
                  <a:pt x="120015" y="3831755"/>
                </a:lnTo>
                <a:lnTo>
                  <a:pt x="78486" y="3758285"/>
                </a:lnTo>
                <a:lnTo>
                  <a:pt x="63246" y="3719512"/>
                </a:lnTo>
                <a:lnTo>
                  <a:pt x="51054" y="3676662"/>
                </a:lnTo>
                <a:lnTo>
                  <a:pt x="43434" y="3634486"/>
                </a:lnTo>
                <a:lnTo>
                  <a:pt x="38354" y="3590277"/>
                </a:lnTo>
                <a:lnTo>
                  <a:pt x="38354" y="459105"/>
                </a:lnTo>
                <a:lnTo>
                  <a:pt x="43434" y="414909"/>
                </a:lnTo>
                <a:lnTo>
                  <a:pt x="51054" y="372745"/>
                </a:lnTo>
                <a:lnTo>
                  <a:pt x="70866" y="310134"/>
                </a:lnTo>
                <a:lnTo>
                  <a:pt x="98298" y="252984"/>
                </a:lnTo>
                <a:lnTo>
                  <a:pt x="121285" y="217677"/>
                </a:lnTo>
                <a:lnTo>
                  <a:pt x="159639" y="170052"/>
                </a:lnTo>
                <a:lnTo>
                  <a:pt x="205612" y="127888"/>
                </a:lnTo>
                <a:lnTo>
                  <a:pt x="237617" y="104775"/>
                </a:lnTo>
                <a:lnTo>
                  <a:pt x="274574" y="83693"/>
                </a:lnTo>
                <a:lnTo>
                  <a:pt x="311658" y="67310"/>
                </a:lnTo>
                <a:lnTo>
                  <a:pt x="349885" y="54356"/>
                </a:lnTo>
                <a:lnTo>
                  <a:pt x="390779" y="46227"/>
                </a:lnTo>
                <a:lnTo>
                  <a:pt x="411225" y="42799"/>
                </a:lnTo>
                <a:lnTo>
                  <a:pt x="432308" y="40767"/>
                </a:lnTo>
                <a:lnTo>
                  <a:pt x="2374900" y="40767"/>
                </a:lnTo>
                <a:lnTo>
                  <a:pt x="2367915" y="38100"/>
                </a:lnTo>
                <a:lnTo>
                  <a:pt x="2304034" y="14986"/>
                </a:lnTo>
                <a:lnTo>
                  <a:pt x="2260600" y="5461"/>
                </a:lnTo>
                <a:lnTo>
                  <a:pt x="221462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4376" y="2476119"/>
            <a:ext cx="433705" cy="3969385"/>
          </a:xfrm>
          <a:custGeom>
            <a:avLst/>
            <a:gdLst/>
            <a:ahLst/>
            <a:cxnLst/>
            <a:rect l="l" t="t" r="r" b="b"/>
            <a:pathLst>
              <a:path w="433704" h="3969385">
                <a:moveTo>
                  <a:pt x="162813" y="0"/>
                </a:moveTo>
                <a:lnTo>
                  <a:pt x="1270" y="0"/>
                </a:lnTo>
                <a:lnTo>
                  <a:pt x="22987" y="2031"/>
                </a:lnTo>
                <a:lnTo>
                  <a:pt x="42799" y="5460"/>
                </a:lnTo>
                <a:lnTo>
                  <a:pt x="84327" y="13588"/>
                </a:lnTo>
                <a:lnTo>
                  <a:pt x="122554" y="26542"/>
                </a:lnTo>
                <a:lnTo>
                  <a:pt x="159003" y="42925"/>
                </a:lnTo>
                <a:lnTo>
                  <a:pt x="177546" y="54482"/>
                </a:lnTo>
                <a:lnTo>
                  <a:pt x="195961" y="64007"/>
                </a:lnTo>
                <a:lnTo>
                  <a:pt x="227964" y="88518"/>
                </a:lnTo>
                <a:lnTo>
                  <a:pt x="258572" y="114300"/>
                </a:lnTo>
                <a:lnTo>
                  <a:pt x="288036" y="145668"/>
                </a:lnTo>
                <a:lnTo>
                  <a:pt x="324358" y="194563"/>
                </a:lnTo>
                <a:lnTo>
                  <a:pt x="353695" y="251713"/>
                </a:lnTo>
                <a:lnTo>
                  <a:pt x="362712" y="269366"/>
                </a:lnTo>
                <a:lnTo>
                  <a:pt x="369062" y="291210"/>
                </a:lnTo>
                <a:lnTo>
                  <a:pt x="376682" y="310260"/>
                </a:lnTo>
                <a:lnTo>
                  <a:pt x="385699" y="353059"/>
                </a:lnTo>
                <a:lnTo>
                  <a:pt x="392049" y="397255"/>
                </a:lnTo>
                <a:lnTo>
                  <a:pt x="395224" y="442848"/>
                </a:lnTo>
                <a:lnTo>
                  <a:pt x="395224" y="3526383"/>
                </a:lnTo>
                <a:lnTo>
                  <a:pt x="390778" y="3595077"/>
                </a:lnTo>
                <a:lnTo>
                  <a:pt x="375412" y="3659022"/>
                </a:lnTo>
                <a:lnTo>
                  <a:pt x="361441" y="3699840"/>
                </a:lnTo>
                <a:lnTo>
                  <a:pt x="344804" y="3737254"/>
                </a:lnTo>
                <a:lnTo>
                  <a:pt x="323088" y="3774668"/>
                </a:lnTo>
                <a:lnTo>
                  <a:pt x="300100" y="3809352"/>
                </a:lnTo>
                <a:lnTo>
                  <a:pt x="286003" y="3823639"/>
                </a:lnTo>
                <a:lnTo>
                  <a:pt x="258572" y="3854932"/>
                </a:lnTo>
                <a:lnTo>
                  <a:pt x="211327" y="3893705"/>
                </a:lnTo>
                <a:lnTo>
                  <a:pt x="177546" y="3915473"/>
                </a:lnTo>
                <a:lnTo>
                  <a:pt x="140462" y="3934523"/>
                </a:lnTo>
                <a:lnTo>
                  <a:pt x="102108" y="3949484"/>
                </a:lnTo>
                <a:lnTo>
                  <a:pt x="82296" y="3954246"/>
                </a:lnTo>
                <a:lnTo>
                  <a:pt x="62611" y="3961053"/>
                </a:lnTo>
                <a:lnTo>
                  <a:pt x="42799" y="3964444"/>
                </a:lnTo>
                <a:lnTo>
                  <a:pt x="21082" y="3967175"/>
                </a:lnTo>
                <a:lnTo>
                  <a:pt x="0" y="3969207"/>
                </a:lnTo>
                <a:lnTo>
                  <a:pt x="162813" y="3969207"/>
                </a:lnTo>
                <a:lnTo>
                  <a:pt x="214502" y="3939959"/>
                </a:lnTo>
                <a:lnTo>
                  <a:pt x="250951" y="3913428"/>
                </a:lnTo>
                <a:lnTo>
                  <a:pt x="284734" y="3884180"/>
                </a:lnTo>
                <a:lnTo>
                  <a:pt x="315468" y="3851529"/>
                </a:lnTo>
                <a:lnTo>
                  <a:pt x="342900" y="3815473"/>
                </a:lnTo>
                <a:lnTo>
                  <a:pt x="367791" y="3776700"/>
                </a:lnTo>
                <a:lnTo>
                  <a:pt x="388874" y="3735895"/>
                </a:lnTo>
                <a:lnTo>
                  <a:pt x="406146" y="3691674"/>
                </a:lnTo>
                <a:lnTo>
                  <a:pt x="413765" y="3670592"/>
                </a:lnTo>
                <a:lnTo>
                  <a:pt x="418211" y="3647465"/>
                </a:lnTo>
                <a:lnTo>
                  <a:pt x="424052" y="3622967"/>
                </a:lnTo>
                <a:lnTo>
                  <a:pt x="427227" y="3599840"/>
                </a:lnTo>
                <a:lnTo>
                  <a:pt x="430402" y="3575354"/>
                </a:lnTo>
                <a:lnTo>
                  <a:pt x="433577" y="3526383"/>
                </a:lnTo>
                <a:lnTo>
                  <a:pt x="433577" y="440816"/>
                </a:lnTo>
                <a:lnTo>
                  <a:pt x="430402" y="391921"/>
                </a:lnTo>
                <a:lnTo>
                  <a:pt x="424052" y="344931"/>
                </a:lnTo>
                <a:lnTo>
                  <a:pt x="411861" y="297306"/>
                </a:lnTo>
                <a:lnTo>
                  <a:pt x="396494" y="253110"/>
                </a:lnTo>
                <a:lnTo>
                  <a:pt x="367791" y="191134"/>
                </a:lnTo>
                <a:lnTo>
                  <a:pt x="342900" y="152400"/>
                </a:lnTo>
                <a:lnTo>
                  <a:pt x="315468" y="116331"/>
                </a:lnTo>
                <a:lnTo>
                  <a:pt x="284734" y="83692"/>
                </a:lnTo>
                <a:lnTo>
                  <a:pt x="250951" y="54482"/>
                </a:lnTo>
                <a:lnTo>
                  <a:pt x="214502" y="27939"/>
                </a:lnTo>
                <a:lnTo>
                  <a:pt x="16281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7578" y="2430779"/>
            <a:ext cx="1851660" cy="4048760"/>
          </a:xfrm>
          <a:custGeom>
            <a:avLst/>
            <a:gdLst/>
            <a:ahLst/>
            <a:cxnLst/>
            <a:rect l="l" t="t" r="r" b="b"/>
            <a:pathLst>
              <a:path w="1851659" h="4048760">
                <a:moveTo>
                  <a:pt x="1707769" y="0"/>
                </a:moveTo>
                <a:lnTo>
                  <a:pt x="334010" y="0"/>
                </a:lnTo>
                <a:lnTo>
                  <a:pt x="298831" y="3429"/>
                </a:lnTo>
                <a:lnTo>
                  <a:pt x="282321" y="6858"/>
                </a:lnTo>
                <a:lnTo>
                  <a:pt x="263779" y="11557"/>
                </a:lnTo>
                <a:lnTo>
                  <a:pt x="247142" y="16383"/>
                </a:lnTo>
                <a:lnTo>
                  <a:pt x="231775" y="23114"/>
                </a:lnTo>
                <a:lnTo>
                  <a:pt x="214630" y="29210"/>
                </a:lnTo>
                <a:lnTo>
                  <a:pt x="199262" y="36068"/>
                </a:lnTo>
                <a:lnTo>
                  <a:pt x="183896" y="45593"/>
                </a:lnTo>
                <a:lnTo>
                  <a:pt x="168656" y="53721"/>
                </a:lnTo>
                <a:lnTo>
                  <a:pt x="155194" y="63881"/>
                </a:lnTo>
                <a:lnTo>
                  <a:pt x="141097" y="75565"/>
                </a:lnTo>
                <a:lnTo>
                  <a:pt x="127126" y="85090"/>
                </a:lnTo>
                <a:lnTo>
                  <a:pt x="114935" y="97917"/>
                </a:lnTo>
                <a:lnTo>
                  <a:pt x="102870" y="109474"/>
                </a:lnTo>
                <a:lnTo>
                  <a:pt x="90677" y="122428"/>
                </a:lnTo>
                <a:lnTo>
                  <a:pt x="79883" y="137414"/>
                </a:lnTo>
                <a:lnTo>
                  <a:pt x="68961" y="150368"/>
                </a:lnTo>
                <a:lnTo>
                  <a:pt x="50419" y="181610"/>
                </a:lnTo>
                <a:lnTo>
                  <a:pt x="21717" y="246887"/>
                </a:lnTo>
                <a:lnTo>
                  <a:pt x="6350" y="300609"/>
                </a:lnTo>
                <a:lnTo>
                  <a:pt x="0" y="357759"/>
                </a:lnTo>
                <a:lnTo>
                  <a:pt x="0" y="3692982"/>
                </a:lnTo>
                <a:lnTo>
                  <a:pt x="3175" y="3732441"/>
                </a:lnTo>
                <a:lnTo>
                  <a:pt x="7620" y="3750132"/>
                </a:lnTo>
                <a:lnTo>
                  <a:pt x="15367" y="3786174"/>
                </a:lnTo>
                <a:lnTo>
                  <a:pt x="35179" y="3838562"/>
                </a:lnTo>
                <a:lnTo>
                  <a:pt x="42799" y="3852837"/>
                </a:lnTo>
                <a:lnTo>
                  <a:pt x="50419" y="3869169"/>
                </a:lnTo>
                <a:lnTo>
                  <a:pt x="81152" y="3913378"/>
                </a:lnTo>
                <a:lnTo>
                  <a:pt x="129032" y="3963720"/>
                </a:lnTo>
                <a:lnTo>
                  <a:pt x="170561" y="3996372"/>
                </a:lnTo>
                <a:lnTo>
                  <a:pt x="231775" y="4027665"/>
                </a:lnTo>
                <a:lnTo>
                  <a:pt x="282321" y="4042625"/>
                </a:lnTo>
                <a:lnTo>
                  <a:pt x="300863" y="4045343"/>
                </a:lnTo>
                <a:lnTo>
                  <a:pt x="317373" y="4048747"/>
                </a:lnTo>
                <a:lnTo>
                  <a:pt x="1726311" y="4048747"/>
                </a:lnTo>
                <a:lnTo>
                  <a:pt x="1744218" y="4045343"/>
                </a:lnTo>
                <a:lnTo>
                  <a:pt x="1761363" y="4042625"/>
                </a:lnTo>
                <a:lnTo>
                  <a:pt x="1811908" y="4027665"/>
                </a:lnTo>
                <a:lnTo>
                  <a:pt x="1828419" y="4020858"/>
                </a:lnTo>
                <a:lnTo>
                  <a:pt x="1850136" y="4009974"/>
                </a:lnTo>
                <a:lnTo>
                  <a:pt x="352551" y="4009974"/>
                </a:lnTo>
                <a:lnTo>
                  <a:pt x="335914" y="4007942"/>
                </a:lnTo>
                <a:lnTo>
                  <a:pt x="320548" y="4007942"/>
                </a:lnTo>
                <a:lnTo>
                  <a:pt x="305308" y="4004538"/>
                </a:lnTo>
                <a:lnTo>
                  <a:pt x="289941" y="4003179"/>
                </a:lnTo>
                <a:lnTo>
                  <a:pt x="243967" y="3988206"/>
                </a:lnTo>
                <a:lnTo>
                  <a:pt x="229870" y="3983443"/>
                </a:lnTo>
                <a:lnTo>
                  <a:pt x="216535" y="3975290"/>
                </a:lnTo>
                <a:lnTo>
                  <a:pt x="188341" y="3961003"/>
                </a:lnTo>
                <a:lnTo>
                  <a:pt x="152019" y="3933113"/>
                </a:lnTo>
                <a:lnTo>
                  <a:pt x="99568" y="3873931"/>
                </a:lnTo>
                <a:lnTo>
                  <a:pt x="91948" y="3861003"/>
                </a:lnTo>
                <a:lnTo>
                  <a:pt x="75311" y="3833114"/>
                </a:lnTo>
                <a:lnTo>
                  <a:pt x="56896" y="3789578"/>
                </a:lnTo>
                <a:lnTo>
                  <a:pt x="41529" y="3724275"/>
                </a:lnTo>
                <a:lnTo>
                  <a:pt x="38354" y="3691623"/>
                </a:lnTo>
                <a:lnTo>
                  <a:pt x="38354" y="357759"/>
                </a:lnTo>
                <a:lnTo>
                  <a:pt x="40259" y="341503"/>
                </a:lnTo>
                <a:lnTo>
                  <a:pt x="41529" y="323088"/>
                </a:lnTo>
                <a:lnTo>
                  <a:pt x="52324" y="276225"/>
                </a:lnTo>
                <a:lnTo>
                  <a:pt x="68961" y="230632"/>
                </a:lnTo>
                <a:lnTo>
                  <a:pt x="91948" y="187706"/>
                </a:lnTo>
                <a:lnTo>
                  <a:pt x="119380" y="150368"/>
                </a:lnTo>
                <a:lnTo>
                  <a:pt x="165354" y="106172"/>
                </a:lnTo>
                <a:lnTo>
                  <a:pt x="178181" y="97917"/>
                </a:lnTo>
                <a:lnTo>
                  <a:pt x="190373" y="88392"/>
                </a:lnTo>
                <a:lnTo>
                  <a:pt x="203708" y="80264"/>
                </a:lnTo>
                <a:lnTo>
                  <a:pt x="245237" y="60579"/>
                </a:lnTo>
                <a:lnTo>
                  <a:pt x="260604" y="55753"/>
                </a:lnTo>
                <a:lnTo>
                  <a:pt x="274574" y="51054"/>
                </a:lnTo>
                <a:lnTo>
                  <a:pt x="305308" y="44196"/>
                </a:lnTo>
                <a:lnTo>
                  <a:pt x="337185" y="40767"/>
                </a:lnTo>
                <a:lnTo>
                  <a:pt x="1851405" y="40767"/>
                </a:lnTo>
                <a:lnTo>
                  <a:pt x="1842516" y="36068"/>
                </a:lnTo>
                <a:lnTo>
                  <a:pt x="1827149" y="29210"/>
                </a:lnTo>
                <a:lnTo>
                  <a:pt x="1811908" y="21082"/>
                </a:lnTo>
                <a:lnTo>
                  <a:pt x="1761363" y="6858"/>
                </a:lnTo>
                <a:lnTo>
                  <a:pt x="1742821" y="3429"/>
                </a:lnTo>
                <a:lnTo>
                  <a:pt x="1707769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73442" y="2471547"/>
            <a:ext cx="337185" cy="3969385"/>
          </a:xfrm>
          <a:custGeom>
            <a:avLst/>
            <a:gdLst/>
            <a:ahLst/>
            <a:cxnLst/>
            <a:rect l="l" t="t" r="r" b="b"/>
            <a:pathLst>
              <a:path w="337184" h="3969385">
                <a:moveTo>
                  <a:pt x="145541" y="0"/>
                </a:moveTo>
                <a:lnTo>
                  <a:pt x="0" y="0"/>
                </a:lnTo>
                <a:lnTo>
                  <a:pt x="32511" y="3428"/>
                </a:lnTo>
                <a:lnTo>
                  <a:pt x="93852" y="19812"/>
                </a:lnTo>
                <a:lnTo>
                  <a:pt x="135381" y="39497"/>
                </a:lnTo>
                <a:lnTo>
                  <a:pt x="173735" y="67437"/>
                </a:lnTo>
                <a:lnTo>
                  <a:pt x="183896" y="76962"/>
                </a:lnTo>
                <a:lnTo>
                  <a:pt x="196723" y="86487"/>
                </a:lnTo>
                <a:lnTo>
                  <a:pt x="217804" y="109600"/>
                </a:lnTo>
                <a:lnTo>
                  <a:pt x="227329" y="122427"/>
                </a:lnTo>
                <a:lnTo>
                  <a:pt x="237489" y="134112"/>
                </a:lnTo>
                <a:lnTo>
                  <a:pt x="245236" y="146938"/>
                </a:lnTo>
                <a:lnTo>
                  <a:pt x="254761" y="161925"/>
                </a:lnTo>
                <a:lnTo>
                  <a:pt x="260603" y="174878"/>
                </a:lnTo>
                <a:lnTo>
                  <a:pt x="274574" y="204088"/>
                </a:lnTo>
                <a:lnTo>
                  <a:pt x="289940" y="251713"/>
                </a:lnTo>
                <a:lnTo>
                  <a:pt x="298830" y="318388"/>
                </a:lnTo>
                <a:lnTo>
                  <a:pt x="298729" y="3652215"/>
                </a:lnTo>
                <a:lnTo>
                  <a:pt x="296290" y="3684866"/>
                </a:lnTo>
                <a:lnTo>
                  <a:pt x="285496" y="3733850"/>
                </a:lnTo>
                <a:lnTo>
                  <a:pt x="268224" y="3779431"/>
                </a:lnTo>
                <a:lnTo>
                  <a:pt x="260603" y="3792347"/>
                </a:lnTo>
                <a:lnTo>
                  <a:pt x="252856" y="3807320"/>
                </a:lnTo>
                <a:lnTo>
                  <a:pt x="227329" y="3846766"/>
                </a:lnTo>
                <a:lnTo>
                  <a:pt x="196723" y="3882136"/>
                </a:lnTo>
                <a:lnTo>
                  <a:pt x="147447" y="3920236"/>
                </a:lnTo>
                <a:lnTo>
                  <a:pt x="91948" y="3947439"/>
                </a:lnTo>
                <a:lnTo>
                  <a:pt x="63246" y="3957650"/>
                </a:lnTo>
                <a:lnTo>
                  <a:pt x="47878" y="3962412"/>
                </a:lnTo>
                <a:lnTo>
                  <a:pt x="32511" y="3965803"/>
                </a:lnTo>
                <a:lnTo>
                  <a:pt x="0" y="3969207"/>
                </a:lnTo>
                <a:lnTo>
                  <a:pt x="144272" y="3969207"/>
                </a:lnTo>
                <a:lnTo>
                  <a:pt x="153288" y="3963771"/>
                </a:lnTo>
                <a:lnTo>
                  <a:pt x="167258" y="3954246"/>
                </a:lnTo>
                <a:lnTo>
                  <a:pt x="182625" y="3944721"/>
                </a:lnTo>
                <a:lnTo>
                  <a:pt x="196723" y="3934523"/>
                </a:lnTo>
                <a:lnTo>
                  <a:pt x="208787" y="3922953"/>
                </a:lnTo>
                <a:lnTo>
                  <a:pt x="222250" y="3912069"/>
                </a:lnTo>
                <a:lnTo>
                  <a:pt x="234950" y="3898468"/>
                </a:lnTo>
                <a:lnTo>
                  <a:pt x="245236" y="3885539"/>
                </a:lnTo>
                <a:lnTo>
                  <a:pt x="257936" y="3872611"/>
                </a:lnTo>
                <a:lnTo>
                  <a:pt x="268224" y="3857650"/>
                </a:lnTo>
                <a:lnTo>
                  <a:pt x="286765" y="3828402"/>
                </a:lnTo>
                <a:lnTo>
                  <a:pt x="294385" y="3812070"/>
                </a:lnTo>
                <a:lnTo>
                  <a:pt x="303910" y="3795750"/>
                </a:lnTo>
                <a:lnTo>
                  <a:pt x="316102" y="3761740"/>
                </a:lnTo>
                <a:lnTo>
                  <a:pt x="321817" y="3745407"/>
                </a:lnTo>
                <a:lnTo>
                  <a:pt x="327025" y="3727043"/>
                </a:lnTo>
                <a:lnTo>
                  <a:pt x="329564" y="3708006"/>
                </a:lnTo>
                <a:lnTo>
                  <a:pt x="334644" y="3689629"/>
                </a:lnTo>
                <a:lnTo>
                  <a:pt x="335914" y="3671951"/>
                </a:lnTo>
                <a:lnTo>
                  <a:pt x="337184" y="3652215"/>
                </a:lnTo>
                <a:lnTo>
                  <a:pt x="337184" y="314960"/>
                </a:lnTo>
                <a:lnTo>
                  <a:pt x="335914" y="295910"/>
                </a:lnTo>
                <a:lnTo>
                  <a:pt x="332739" y="277622"/>
                </a:lnTo>
                <a:lnTo>
                  <a:pt x="329564" y="257810"/>
                </a:lnTo>
                <a:lnTo>
                  <a:pt x="327025" y="240156"/>
                </a:lnTo>
                <a:lnTo>
                  <a:pt x="321817" y="222503"/>
                </a:lnTo>
                <a:lnTo>
                  <a:pt x="316102" y="206120"/>
                </a:lnTo>
                <a:lnTo>
                  <a:pt x="309752" y="187832"/>
                </a:lnTo>
                <a:lnTo>
                  <a:pt x="277749" y="124587"/>
                </a:lnTo>
                <a:lnTo>
                  <a:pt x="245236" y="81661"/>
                </a:lnTo>
                <a:lnTo>
                  <a:pt x="194817" y="32638"/>
                </a:lnTo>
                <a:lnTo>
                  <a:pt x="145541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03492" y="6480549"/>
            <a:ext cx="1373505" cy="0"/>
          </a:xfrm>
          <a:custGeom>
            <a:avLst/>
            <a:gdLst/>
            <a:ahLst/>
            <a:cxnLst/>
            <a:rect l="l" t="t" r="r" b="b"/>
            <a:pathLst>
              <a:path w="1373504">
                <a:moveTo>
                  <a:pt x="0" y="0"/>
                </a:moveTo>
                <a:lnTo>
                  <a:pt x="1373124" y="0"/>
                </a:lnTo>
              </a:path>
            </a:pathLst>
          </a:custGeom>
          <a:ln w="3175">
            <a:solidFill>
              <a:srgbClr val="5B9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2709" y="2435351"/>
            <a:ext cx="1553845" cy="4051300"/>
          </a:xfrm>
          <a:custGeom>
            <a:avLst/>
            <a:gdLst/>
            <a:ahLst/>
            <a:cxnLst/>
            <a:rect l="l" t="t" r="r" b="b"/>
            <a:pathLst>
              <a:path w="1553845" h="4051300">
                <a:moveTo>
                  <a:pt x="1420876" y="0"/>
                </a:moveTo>
                <a:lnTo>
                  <a:pt x="280416" y="0"/>
                </a:lnTo>
                <a:lnTo>
                  <a:pt x="265175" y="2032"/>
                </a:lnTo>
                <a:lnTo>
                  <a:pt x="251079" y="3428"/>
                </a:lnTo>
                <a:lnTo>
                  <a:pt x="235712" y="6858"/>
                </a:lnTo>
                <a:lnTo>
                  <a:pt x="222376" y="10160"/>
                </a:lnTo>
                <a:lnTo>
                  <a:pt x="207010" y="13588"/>
                </a:lnTo>
                <a:lnTo>
                  <a:pt x="194183" y="19685"/>
                </a:lnTo>
                <a:lnTo>
                  <a:pt x="154559" y="38100"/>
                </a:lnTo>
                <a:lnTo>
                  <a:pt x="107315" y="72136"/>
                </a:lnTo>
                <a:lnTo>
                  <a:pt x="67056" y="116332"/>
                </a:lnTo>
                <a:lnTo>
                  <a:pt x="35179" y="165353"/>
                </a:lnTo>
                <a:lnTo>
                  <a:pt x="28701" y="179577"/>
                </a:lnTo>
                <a:lnTo>
                  <a:pt x="22987" y="193167"/>
                </a:lnTo>
                <a:lnTo>
                  <a:pt x="16637" y="207518"/>
                </a:lnTo>
                <a:lnTo>
                  <a:pt x="12192" y="222376"/>
                </a:lnTo>
                <a:lnTo>
                  <a:pt x="8890" y="236727"/>
                </a:lnTo>
                <a:lnTo>
                  <a:pt x="5715" y="252984"/>
                </a:lnTo>
                <a:lnTo>
                  <a:pt x="2540" y="267970"/>
                </a:lnTo>
                <a:lnTo>
                  <a:pt x="0" y="300609"/>
                </a:lnTo>
                <a:lnTo>
                  <a:pt x="0" y="3752164"/>
                </a:lnTo>
                <a:lnTo>
                  <a:pt x="8890" y="3814076"/>
                </a:lnTo>
                <a:lnTo>
                  <a:pt x="35179" y="3885488"/>
                </a:lnTo>
                <a:lnTo>
                  <a:pt x="67056" y="3936517"/>
                </a:lnTo>
                <a:lnTo>
                  <a:pt x="108585" y="3978681"/>
                </a:lnTo>
                <a:lnTo>
                  <a:pt x="154559" y="4013377"/>
                </a:lnTo>
                <a:lnTo>
                  <a:pt x="168656" y="4019499"/>
                </a:lnTo>
                <a:lnTo>
                  <a:pt x="180848" y="4026306"/>
                </a:lnTo>
                <a:lnTo>
                  <a:pt x="222376" y="4040593"/>
                </a:lnTo>
                <a:lnTo>
                  <a:pt x="237617" y="4043984"/>
                </a:lnTo>
                <a:lnTo>
                  <a:pt x="251079" y="4047388"/>
                </a:lnTo>
                <a:lnTo>
                  <a:pt x="281686" y="4050792"/>
                </a:lnTo>
                <a:lnTo>
                  <a:pt x="1422781" y="4050792"/>
                </a:lnTo>
                <a:lnTo>
                  <a:pt x="1453388" y="4047388"/>
                </a:lnTo>
                <a:lnTo>
                  <a:pt x="1510284" y="4031068"/>
                </a:lnTo>
                <a:lnTo>
                  <a:pt x="1549908" y="4011333"/>
                </a:lnTo>
                <a:lnTo>
                  <a:pt x="1552448" y="4009974"/>
                </a:lnTo>
                <a:lnTo>
                  <a:pt x="281686" y="4009974"/>
                </a:lnTo>
                <a:lnTo>
                  <a:pt x="269621" y="4007942"/>
                </a:lnTo>
                <a:lnTo>
                  <a:pt x="255524" y="4006570"/>
                </a:lnTo>
                <a:lnTo>
                  <a:pt x="243459" y="4003179"/>
                </a:lnTo>
                <a:lnTo>
                  <a:pt x="231267" y="4001820"/>
                </a:lnTo>
                <a:lnTo>
                  <a:pt x="219075" y="3997058"/>
                </a:lnTo>
                <a:lnTo>
                  <a:pt x="196088" y="3988892"/>
                </a:lnTo>
                <a:lnTo>
                  <a:pt x="151384" y="3962361"/>
                </a:lnTo>
                <a:lnTo>
                  <a:pt x="113030" y="3928351"/>
                </a:lnTo>
                <a:lnTo>
                  <a:pt x="81153" y="3887533"/>
                </a:lnTo>
                <a:lnTo>
                  <a:pt x="58166" y="3841965"/>
                </a:lnTo>
                <a:lnTo>
                  <a:pt x="40894" y="3776662"/>
                </a:lnTo>
                <a:lnTo>
                  <a:pt x="39624" y="3761689"/>
                </a:lnTo>
                <a:lnTo>
                  <a:pt x="38354" y="3748773"/>
                </a:lnTo>
                <a:lnTo>
                  <a:pt x="38354" y="300609"/>
                </a:lnTo>
                <a:lnTo>
                  <a:pt x="39624" y="287782"/>
                </a:lnTo>
                <a:lnTo>
                  <a:pt x="40894" y="272796"/>
                </a:lnTo>
                <a:lnTo>
                  <a:pt x="48514" y="234061"/>
                </a:lnTo>
                <a:lnTo>
                  <a:pt x="63881" y="195961"/>
                </a:lnTo>
                <a:lnTo>
                  <a:pt x="82423" y="161925"/>
                </a:lnTo>
                <a:lnTo>
                  <a:pt x="114935" y="121031"/>
                </a:lnTo>
                <a:lnTo>
                  <a:pt x="153289" y="87122"/>
                </a:lnTo>
                <a:lnTo>
                  <a:pt x="220345" y="52324"/>
                </a:lnTo>
                <a:lnTo>
                  <a:pt x="269621" y="42799"/>
                </a:lnTo>
                <a:lnTo>
                  <a:pt x="283591" y="40767"/>
                </a:lnTo>
                <a:lnTo>
                  <a:pt x="1553718" y="40767"/>
                </a:lnTo>
                <a:lnTo>
                  <a:pt x="1548638" y="38100"/>
                </a:lnTo>
                <a:lnTo>
                  <a:pt x="1534541" y="31242"/>
                </a:lnTo>
                <a:lnTo>
                  <a:pt x="1522349" y="24511"/>
                </a:lnTo>
                <a:lnTo>
                  <a:pt x="1508379" y="18414"/>
                </a:lnTo>
                <a:lnTo>
                  <a:pt x="1494917" y="13588"/>
                </a:lnTo>
                <a:lnTo>
                  <a:pt x="1480820" y="10160"/>
                </a:lnTo>
                <a:lnTo>
                  <a:pt x="1465580" y="6858"/>
                </a:lnTo>
                <a:lnTo>
                  <a:pt x="1451483" y="3428"/>
                </a:lnTo>
                <a:lnTo>
                  <a:pt x="1420876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672189" y="2476119"/>
            <a:ext cx="283845" cy="3969385"/>
          </a:xfrm>
          <a:custGeom>
            <a:avLst/>
            <a:gdLst/>
            <a:ahLst/>
            <a:cxnLst/>
            <a:rect l="l" t="t" r="r" b="b"/>
            <a:pathLst>
              <a:path w="283845" h="3969385">
                <a:moveTo>
                  <a:pt x="134238" y="0"/>
                </a:moveTo>
                <a:lnTo>
                  <a:pt x="1396" y="0"/>
                </a:lnTo>
                <a:lnTo>
                  <a:pt x="14096" y="2031"/>
                </a:lnTo>
                <a:lnTo>
                  <a:pt x="39624" y="5460"/>
                </a:lnTo>
                <a:lnTo>
                  <a:pt x="99694" y="26542"/>
                </a:lnTo>
                <a:lnTo>
                  <a:pt x="133603" y="47625"/>
                </a:lnTo>
                <a:lnTo>
                  <a:pt x="187197" y="100075"/>
                </a:lnTo>
                <a:lnTo>
                  <a:pt x="221106" y="155193"/>
                </a:lnTo>
                <a:lnTo>
                  <a:pt x="240918" y="220471"/>
                </a:lnTo>
                <a:lnTo>
                  <a:pt x="245363" y="261238"/>
                </a:lnTo>
                <a:lnTo>
                  <a:pt x="245243" y="3709365"/>
                </a:lnTo>
                <a:lnTo>
                  <a:pt x="244093" y="3722281"/>
                </a:lnTo>
                <a:lnTo>
                  <a:pt x="242188" y="3735895"/>
                </a:lnTo>
                <a:lnTo>
                  <a:pt x="240918" y="3750170"/>
                </a:lnTo>
                <a:lnTo>
                  <a:pt x="229996" y="3789629"/>
                </a:lnTo>
                <a:lnTo>
                  <a:pt x="200659" y="3848125"/>
                </a:lnTo>
                <a:lnTo>
                  <a:pt x="168655" y="3888943"/>
                </a:lnTo>
                <a:lnTo>
                  <a:pt x="130428" y="3921594"/>
                </a:lnTo>
                <a:lnTo>
                  <a:pt x="110616" y="3936555"/>
                </a:lnTo>
                <a:lnTo>
                  <a:pt x="99694" y="3941317"/>
                </a:lnTo>
                <a:lnTo>
                  <a:pt x="87629" y="3948125"/>
                </a:lnTo>
                <a:lnTo>
                  <a:pt x="75437" y="3952887"/>
                </a:lnTo>
                <a:lnTo>
                  <a:pt x="64642" y="3956291"/>
                </a:lnTo>
                <a:lnTo>
                  <a:pt x="52450" y="3961053"/>
                </a:lnTo>
                <a:lnTo>
                  <a:pt x="38353" y="3964444"/>
                </a:lnTo>
                <a:lnTo>
                  <a:pt x="14096" y="3967175"/>
                </a:lnTo>
                <a:lnTo>
                  <a:pt x="0" y="3969207"/>
                </a:lnTo>
                <a:lnTo>
                  <a:pt x="132968" y="3969207"/>
                </a:lnTo>
                <a:lnTo>
                  <a:pt x="198119" y="3916832"/>
                </a:lnTo>
                <a:lnTo>
                  <a:pt x="234568" y="3869220"/>
                </a:lnTo>
                <a:lnTo>
                  <a:pt x="254380" y="3830446"/>
                </a:lnTo>
                <a:lnTo>
                  <a:pt x="260730" y="3815473"/>
                </a:lnTo>
                <a:lnTo>
                  <a:pt x="267080" y="3802557"/>
                </a:lnTo>
                <a:lnTo>
                  <a:pt x="271525" y="3787584"/>
                </a:lnTo>
                <a:lnTo>
                  <a:pt x="274827" y="3771265"/>
                </a:lnTo>
                <a:lnTo>
                  <a:pt x="277367" y="3756977"/>
                </a:lnTo>
                <a:lnTo>
                  <a:pt x="280542" y="3740657"/>
                </a:lnTo>
                <a:lnTo>
                  <a:pt x="282447" y="3725684"/>
                </a:lnTo>
                <a:lnTo>
                  <a:pt x="283717" y="3709365"/>
                </a:lnTo>
                <a:lnTo>
                  <a:pt x="283717" y="258571"/>
                </a:lnTo>
                <a:lnTo>
                  <a:pt x="269620" y="179577"/>
                </a:lnTo>
                <a:lnTo>
                  <a:pt x="254380" y="137413"/>
                </a:lnTo>
                <a:lnTo>
                  <a:pt x="233299" y="98043"/>
                </a:lnTo>
                <a:lnTo>
                  <a:pt x="196214" y="51053"/>
                </a:lnTo>
                <a:lnTo>
                  <a:pt x="152145" y="11556"/>
                </a:lnTo>
                <a:lnTo>
                  <a:pt x="134238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74314" y="2602229"/>
            <a:ext cx="1011174" cy="547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74314" y="3480053"/>
            <a:ext cx="1114043" cy="477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15956" y="4838700"/>
            <a:ext cx="1577340" cy="1114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9043" y="4298441"/>
            <a:ext cx="893063" cy="6926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29043" y="5077205"/>
            <a:ext cx="925829" cy="5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48066" y="2551938"/>
            <a:ext cx="522731" cy="554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49361" y="2435351"/>
            <a:ext cx="2136140" cy="4051300"/>
          </a:xfrm>
          <a:custGeom>
            <a:avLst/>
            <a:gdLst/>
            <a:ahLst/>
            <a:cxnLst/>
            <a:rect l="l" t="t" r="r" b="b"/>
            <a:pathLst>
              <a:path w="2136140" h="4051300">
                <a:moveTo>
                  <a:pt x="1982216" y="0"/>
                </a:moveTo>
                <a:lnTo>
                  <a:pt x="386334" y="0"/>
                </a:lnTo>
                <a:lnTo>
                  <a:pt x="366522" y="2032"/>
                </a:lnTo>
                <a:lnTo>
                  <a:pt x="344805" y="5461"/>
                </a:lnTo>
                <a:lnTo>
                  <a:pt x="324993" y="8127"/>
                </a:lnTo>
                <a:lnTo>
                  <a:pt x="286766" y="19685"/>
                </a:lnTo>
                <a:lnTo>
                  <a:pt x="248412" y="34671"/>
                </a:lnTo>
                <a:lnTo>
                  <a:pt x="213233" y="52324"/>
                </a:lnTo>
                <a:lnTo>
                  <a:pt x="179451" y="73406"/>
                </a:lnTo>
                <a:lnTo>
                  <a:pt x="133477" y="112902"/>
                </a:lnTo>
                <a:lnTo>
                  <a:pt x="106045" y="142112"/>
                </a:lnTo>
                <a:lnTo>
                  <a:pt x="58801" y="209550"/>
                </a:lnTo>
                <a:lnTo>
                  <a:pt x="40259" y="246887"/>
                </a:lnTo>
                <a:lnTo>
                  <a:pt x="24892" y="284352"/>
                </a:lnTo>
                <a:lnTo>
                  <a:pt x="12827" y="325120"/>
                </a:lnTo>
                <a:lnTo>
                  <a:pt x="5080" y="367284"/>
                </a:lnTo>
                <a:lnTo>
                  <a:pt x="1905" y="390398"/>
                </a:lnTo>
                <a:lnTo>
                  <a:pt x="0" y="411480"/>
                </a:lnTo>
                <a:lnTo>
                  <a:pt x="0" y="3639248"/>
                </a:lnTo>
                <a:lnTo>
                  <a:pt x="3175" y="3662375"/>
                </a:lnTo>
                <a:lnTo>
                  <a:pt x="5080" y="3683469"/>
                </a:lnTo>
                <a:lnTo>
                  <a:pt x="14097" y="3725633"/>
                </a:lnTo>
                <a:lnTo>
                  <a:pt x="24892" y="3766451"/>
                </a:lnTo>
                <a:lnTo>
                  <a:pt x="49149" y="3823589"/>
                </a:lnTo>
                <a:lnTo>
                  <a:pt x="81788" y="3875976"/>
                </a:lnTo>
                <a:lnTo>
                  <a:pt x="106045" y="3908628"/>
                </a:lnTo>
                <a:lnTo>
                  <a:pt x="133477" y="3937876"/>
                </a:lnTo>
                <a:lnTo>
                  <a:pt x="164084" y="3964406"/>
                </a:lnTo>
                <a:lnTo>
                  <a:pt x="196723" y="3988892"/>
                </a:lnTo>
                <a:lnTo>
                  <a:pt x="214630" y="3998417"/>
                </a:lnTo>
                <a:lnTo>
                  <a:pt x="231775" y="4007942"/>
                </a:lnTo>
                <a:lnTo>
                  <a:pt x="286766" y="4031068"/>
                </a:lnTo>
                <a:lnTo>
                  <a:pt x="326898" y="4042625"/>
                </a:lnTo>
                <a:lnTo>
                  <a:pt x="366522" y="4048747"/>
                </a:lnTo>
                <a:lnTo>
                  <a:pt x="388239" y="4050792"/>
                </a:lnTo>
                <a:lnTo>
                  <a:pt x="1983486" y="4050792"/>
                </a:lnTo>
                <a:lnTo>
                  <a:pt x="2025015" y="4046029"/>
                </a:lnTo>
                <a:lnTo>
                  <a:pt x="2083054" y="4031068"/>
                </a:lnTo>
                <a:lnTo>
                  <a:pt x="2136140" y="4009974"/>
                </a:lnTo>
                <a:lnTo>
                  <a:pt x="388239" y="4009974"/>
                </a:lnTo>
                <a:lnTo>
                  <a:pt x="369697" y="4007942"/>
                </a:lnTo>
                <a:lnTo>
                  <a:pt x="297561" y="3991610"/>
                </a:lnTo>
                <a:lnTo>
                  <a:pt x="247142" y="3970528"/>
                </a:lnTo>
                <a:lnTo>
                  <a:pt x="201168" y="3942638"/>
                </a:lnTo>
                <a:lnTo>
                  <a:pt x="145542" y="3893654"/>
                </a:lnTo>
                <a:lnTo>
                  <a:pt x="112395" y="3851478"/>
                </a:lnTo>
                <a:lnTo>
                  <a:pt x="83058" y="3803865"/>
                </a:lnTo>
                <a:lnTo>
                  <a:pt x="61341" y="3752164"/>
                </a:lnTo>
                <a:lnTo>
                  <a:pt x="45974" y="3695026"/>
                </a:lnTo>
                <a:lnTo>
                  <a:pt x="38354" y="3635844"/>
                </a:lnTo>
                <a:lnTo>
                  <a:pt x="38354" y="413638"/>
                </a:lnTo>
                <a:lnTo>
                  <a:pt x="51054" y="334645"/>
                </a:lnTo>
                <a:lnTo>
                  <a:pt x="67691" y="280924"/>
                </a:lnTo>
                <a:lnTo>
                  <a:pt x="91948" y="228600"/>
                </a:lnTo>
                <a:lnTo>
                  <a:pt x="122555" y="183007"/>
                </a:lnTo>
                <a:lnTo>
                  <a:pt x="159639" y="142112"/>
                </a:lnTo>
                <a:lnTo>
                  <a:pt x="202438" y="108203"/>
                </a:lnTo>
                <a:lnTo>
                  <a:pt x="216535" y="96647"/>
                </a:lnTo>
                <a:lnTo>
                  <a:pt x="231775" y="88392"/>
                </a:lnTo>
                <a:lnTo>
                  <a:pt x="248412" y="78867"/>
                </a:lnTo>
                <a:lnTo>
                  <a:pt x="265684" y="72136"/>
                </a:lnTo>
                <a:lnTo>
                  <a:pt x="298831" y="57150"/>
                </a:lnTo>
                <a:lnTo>
                  <a:pt x="352552" y="44196"/>
                </a:lnTo>
                <a:lnTo>
                  <a:pt x="389509" y="40767"/>
                </a:lnTo>
                <a:lnTo>
                  <a:pt x="2135505" y="40767"/>
                </a:lnTo>
                <a:lnTo>
                  <a:pt x="2120138" y="32638"/>
                </a:lnTo>
                <a:lnTo>
                  <a:pt x="2083054" y="19685"/>
                </a:lnTo>
                <a:lnTo>
                  <a:pt x="2043557" y="8127"/>
                </a:lnTo>
                <a:lnTo>
                  <a:pt x="1982216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29672" y="2476119"/>
            <a:ext cx="389890" cy="3969385"/>
          </a:xfrm>
          <a:custGeom>
            <a:avLst/>
            <a:gdLst/>
            <a:ahLst/>
            <a:cxnLst/>
            <a:rect l="l" t="t" r="r" b="b"/>
            <a:pathLst>
              <a:path w="389890" h="3969385">
                <a:moveTo>
                  <a:pt x="155194" y="0"/>
                </a:moveTo>
                <a:lnTo>
                  <a:pt x="1904" y="0"/>
                </a:lnTo>
                <a:lnTo>
                  <a:pt x="19811" y="2031"/>
                </a:lnTo>
                <a:lnTo>
                  <a:pt x="75310" y="11556"/>
                </a:lnTo>
                <a:lnTo>
                  <a:pt x="91948" y="18414"/>
                </a:lnTo>
                <a:lnTo>
                  <a:pt x="109220" y="23113"/>
                </a:lnTo>
                <a:lnTo>
                  <a:pt x="142367" y="39496"/>
                </a:lnTo>
                <a:lnTo>
                  <a:pt x="157733" y="47625"/>
                </a:lnTo>
                <a:lnTo>
                  <a:pt x="188341" y="67436"/>
                </a:lnTo>
                <a:lnTo>
                  <a:pt x="202437" y="78993"/>
                </a:lnTo>
                <a:lnTo>
                  <a:pt x="217677" y="89788"/>
                </a:lnTo>
                <a:lnTo>
                  <a:pt x="256031" y="129285"/>
                </a:lnTo>
                <a:lnTo>
                  <a:pt x="306450" y="206120"/>
                </a:lnTo>
                <a:lnTo>
                  <a:pt x="314198" y="223900"/>
                </a:lnTo>
                <a:lnTo>
                  <a:pt x="321818" y="240156"/>
                </a:lnTo>
                <a:lnTo>
                  <a:pt x="339090" y="295909"/>
                </a:lnTo>
                <a:lnTo>
                  <a:pt x="349250" y="353059"/>
                </a:lnTo>
                <a:lnTo>
                  <a:pt x="351154" y="374141"/>
                </a:lnTo>
                <a:lnTo>
                  <a:pt x="351154" y="3597122"/>
                </a:lnTo>
                <a:lnTo>
                  <a:pt x="334009" y="3693032"/>
                </a:lnTo>
                <a:lnTo>
                  <a:pt x="306450" y="3763098"/>
                </a:lnTo>
                <a:lnTo>
                  <a:pt x="277749" y="3810711"/>
                </a:lnTo>
                <a:lnTo>
                  <a:pt x="266953" y="3827043"/>
                </a:lnTo>
                <a:lnTo>
                  <a:pt x="254761" y="3839971"/>
                </a:lnTo>
                <a:lnTo>
                  <a:pt x="241934" y="3854932"/>
                </a:lnTo>
                <a:lnTo>
                  <a:pt x="202437" y="3890987"/>
                </a:lnTo>
                <a:lnTo>
                  <a:pt x="157733" y="3921594"/>
                </a:lnTo>
                <a:lnTo>
                  <a:pt x="109220" y="3944721"/>
                </a:lnTo>
                <a:lnTo>
                  <a:pt x="55499" y="3961053"/>
                </a:lnTo>
                <a:lnTo>
                  <a:pt x="0" y="3969207"/>
                </a:lnTo>
                <a:lnTo>
                  <a:pt x="155828" y="3969207"/>
                </a:lnTo>
                <a:lnTo>
                  <a:pt x="225425" y="3923639"/>
                </a:lnTo>
                <a:lnTo>
                  <a:pt x="256031" y="3897109"/>
                </a:lnTo>
                <a:lnTo>
                  <a:pt x="283463" y="3867861"/>
                </a:lnTo>
                <a:lnTo>
                  <a:pt x="308355" y="3835209"/>
                </a:lnTo>
                <a:lnTo>
                  <a:pt x="331343" y="3801198"/>
                </a:lnTo>
                <a:lnTo>
                  <a:pt x="349250" y="3763098"/>
                </a:lnTo>
                <a:lnTo>
                  <a:pt x="370967" y="3704602"/>
                </a:lnTo>
                <a:lnTo>
                  <a:pt x="381888" y="3662426"/>
                </a:lnTo>
                <a:lnTo>
                  <a:pt x="389508" y="3597122"/>
                </a:lnTo>
                <a:lnTo>
                  <a:pt x="389508" y="370713"/>
                </a:lnTo>
                <a:lnTo>
                  <a:pt x="377317" y="284352"/>
                </a:lnTo>
                <a:lnTo>
                  <a:pt x="364617" y="243585"/>
                </a:lnTo>
                <a:lnTo>
                  <a:pt x="349250" y="204088"/>
                </a:lnTo>
                <a:lnTo>
                  <a:pt x="329437" y="166750"/>
                </a:lnTo>
                <a:lnTo>
                  <a:pt x="318643" y="150367"/>
                </a:lnTo>
                <a:lnTo>
                  <a:pt x="308355" y="132714"/>
                </a:lnTo>
                <a:lnTo>
                  <a:pt x="295655" y="116331"/>
                </a:lnTo>
                <a:lnTo>
                  <a:pt x="283463" y="101345"/>
                </a:lnTo>
                <a:lnTo>
                  <a:pt x="270128" y="85089"/>
                </a:lnTo>
                <a:lnTo>
                  <a:pt x="256031" y="72135"/>
                </a:lnTo>
                <a:lnTo>
                  <a:pt x="240665" y="57150"/>
                </a:lnTo>
                <a:lnTo>
                  <a:pt x="225425" y="44322"/>
                </a:lnTo>
                <a:lnTo>
                  <a:pt x="193421" y="21843"/>
                </a:lnTo>
                <a:lnTo>
                  <a:pt x="157733" y="2031"/>
                </a:lnTo>
                <a:lnTo>
                  <a:pt x="155194" y="0"/>
                </a:lnTo>
                <a:close/>
              </a:path>
            </a:pathLst>
          </a:custGeom>
          <a:solidFill>
            <a:srgbClr val="FFD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90431" y="2551938"/>
            <a:ext cx="1218437" cy="554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38516" y="3204972"/>
            <a:ext cx="941831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29878" y="3192017"/>
            <a:ext cx="1219962" cy="5562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81934" y="4226814"/>
            <a:ext cx="1011174" cy="9380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36920" y="4492752"/>
            <a:ext cx="920496" cy="6918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8002" y="3496817"/>
            <a:ext cx="797051" cy="5471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64379" y="2558033"/>
            <a:ext cx="819150" cy="870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74314" y="5393435"/>
            <a:ext cx="2167128" cy="7589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58178" y="2686050"/>
            <a:ext cx="982218" cy="6134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84085" y="3438144"/>
            <a:ext cx="982218" cy="7886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6920" y="3435096"/>
            <a:ext cx="920496" cy="9822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32419" y="3776471"/>
            <a:ext cx="947166" cy="10073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929878" y="4469891"/>
            <a:ext cx="1210818" cy="342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932926" y="4898135"/>
            <a:ext cx="1210818" cy="43357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36920" y="5375909"/>
            <a:ext cx="959357" cy="2727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35396" y="5790438"/>
            <a:ext cx="1200150" cy="2933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315956" y="2891027"/>
            <a:ext cx="1569720" cy="16718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53833" y="5698997"/>
            <a:ext cx="686562" cy="38861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40545" y="3781044"/>
            <a:ext cx="1210055" cy="65455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17942" y="4898135"/>
            <a:ext cx="976883" cy="43357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32419" y="5433059"/>
            <a:ext cx="968501" cy="35814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16468" y="5969508"/>
            <a:ext cx="1485900" cy="3596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80754" y="5369052"/>
            <a:ext cx="910590" cy="47472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23026" y="2569464"/>
            <a:ext cx="757427" cy="8069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969765" y="2006345"/>
            <a:ext cx="7804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latin typeface="Segoe UI"/>
                <a:cs typeface="Segoe UI"/>
              </a:rPr>
              <a:t>A</a:t>
            </a:r>
            <a:r>
              <a:rPr sz="1600" dirty="0">
                <a:latin typeface="Segoe UI"/>
                <a:cs typeface="Segoe UI"/>
              </a:rPr>
              <a:t>viación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232144" y="2011172"/>
            <a:ext cx="11296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Segoe UI"/>
                <a:cs typeface="Segoe UI"/>
              </a:rPr>
              <a:t>Automoción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505697" y="2008377"/>
            <a:ext cx="807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Segoe UI"/>
                <a:cs typeface="Segoe UI"/>
              </a:rPr>
              <a:t>Indus</a:t>
            </a:r>
            <a:r>
              <a:rPr sz="1600" spc="-15" dirty="0">
                <a:latin typeface="Segoe UI"/>
                <a:cs typeface="Segoe UI"/>
              </a:rPr>
              <a:t>t</a:t>
            </a:r>
            <a:r>
              <a:rPr sz="1600" dirty="0">
                <a:latin typeface="Segoe UI"/>
                <a:cs typeface="Segoe UI"/>
              </a:rPr>
              <a:t>ría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536173" y="2020061"/>
            <a:ext cx="9785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Segoe UI"/>
                <a:cs typeface="Segoe UI"/>
              </a:rPr>
              <a:t>Ferroviario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044CB6-5AD1-47DB-87E2-1F57BF17BF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91959" y="4226814"/>
            <a:ext cx="1042565" cy="92124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9805CC4-5935-49B6-B0CE-1B5BC5FF861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15756" y="853170"/>
            <a:ext cx="2145978" cy="6279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47517031-AED6-40FC-A139-43156D84401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6034" y="232383"/>
            <a:ext cx="1225402" cy="591363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8F4081DE-49C1-495C-ABBD-07A8117FBA8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7244" y="232383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13153"/>
            <a:ext cx="2778125" cy="5233035"/>
          </a:xfrm>
          <a:custGeom>
            <a:avLst/>
            <a:gdLst/>
            <a:ahLst/>
            <a:cxnLst/>
            <a:rect l="l" t="t" r="r" b="b"/>
            <a:pathLst>
              <a:path w="2778125" h="5233034">
                <a:moveTo>
                  <a:pt x="0" y="5232654"/>
                </a:moveTo>
                <a:lnTo>
                  <a:pt x="2777871" y="5232654"/>
                </a:lnTo>
                <a:lnTo>
                  <a:pt x="2777871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39198" y="2885646"/>
            <a:ext cx="6966529" cy="3932625"/>
          </a:xfrm>
          <a:custGeom>
            <a:avLst/>
            <a:gdLst/>
            <a:ahLst/>
            <a:cxnLst/>
            <a:rect l="l" t="t" r="r" b="b"/>
            <a:pathLst>
              <a:path w="9206865" h="5233034">
                <a:moveTo>
                  <a:pt x="0" y="5232654"/>
                </a:moveTo>
                <a:lnTo>
                  <a:pt x="9206484" y="5232654"/>
                </a:lnTo>
                <a:lnTo>
                  <a:pt x="920648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76752" y="1613534"/>
            <a:ext cx="9206865" cy="5233035"/>
          </a:xfrm>
          <a:custGeom>
            <a:avLst/>
            <a:gdLst/>
            <a:ahLst/>
            <a:cxnLst/>
            <a:rect l="l" t="t" r="r" b="b"/>
            <a:pathLst>
              <a:path w="9206865" h="5233034">
                <a:moveTo>
                  <a:pt x="0" y="5232654"/>
                </a:moveTo>
                <a:lnTo>
                  <a:pt x="9206484" y="5232654"/>
                </a:lnTo>
                <a:lnTo>
                  <a:pt x="9206484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91938" y="798322"/>
            <a:ext cx="50336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000" spc="-10" dirty="0"/>
              <a:t>HOMOLOGACIONES</a:t>
            </a:r>
            <a:endParaRPr sz="4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ED0AD9-6BA6-427E-9010-1100F354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77" y="1643816"/>
            <a:ext cx="9177640" cy="516242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EB71F5C-F767-4C78-B1EB-4DDC2D96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40" y="235678"/>
            <a:ext cx="1121761" cy="54259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E1686F-5A2D-4013-91BB-1A3831D1C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0" y="232383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99A4BE8-A6B7-49E6-9399-F375B88A4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73" y="806015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0845" y="380"/>
            <a:ext cx="9241790" cy="768985"/>
          </a:xfrm>
          <a:custGeom>
            <a:avLst/>
            <a:gdLst/>
            <a:ahLst/>
            <a:cxnLst/>
            <a:rect l="l" t="t" r="r" b="b"/>
            <a:pathLst>
              <a:path w="9241790" h="768985">
                <a:moveTo>
                  <a:pt x="0" y="768858"/>
                </a:moveTo>
                <a:lnTo>
                  <a:pt x="9241536" y="768858"/>
                </a:lnTo>
                <a:lnTo>
                  <a:pt x="9241536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0845" y="380"/>
            <a:ext cx="9241790" cy="768985"/>
          </a:xfrm>
          <a:custGeom>
            <a:avLst/>
            <a:gdLst/>
            <a:ahLst/>
            <a:cxnLst/>
            <a:rect l="l" t="t" r="r" b="b"/>
            <a:pathLst>
              <a:path w="9241790" h="768985">
                <a:moveTo>
                  <a:pt x="0" y="768858"/>
                </a:moveTo>
                <a:lnTo>
                  <a:pt x="9241536" y="768858"/>
                </a:lnTo>
                <a:lnTo>
                  <a:pt x="9241536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21920" cy="6847840"/>
          </a:xfrm>
          <a:custGeom>
            <a:avLst/>
            <a:gdLst/>
            <a:ahLst/>
            <a:cxnLst/>
            <a:rect l="l" t="t" r="r" b="b"/>
            <a:pathLst>
              <a:path w="121919" h="6847840">
                <a:moveTo>
                  <a:pt x="0" y="6847332"/>
                </a:moveTo>
                <a:lnTo>
                  <a:pt x="121919" y="6847332"/>
                </a:lnTo>
                <a:lnTo>
                  <a:pt x="121919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21920" cy="6847840"/>
          </a:xfrm>
          <a:custGeom>
            <a:avLst/>
            <a:gdLst/>
            <a:ahLst/>
            <a:cxnLst/>
            <a:rect l="l" t="t" r="r" b="b"/>
            <a:pathLst>
              <a:path w="121919" h="6847840">
                <a:moveTo>
                  <a:pt x="0" y="6847332"/>
                </a:moveTo>
                <a:lnTo>
                  <a:pt x="121919" y="6847332"/>
                </a:lnTo>
                <a:lnTo>
                  <a:pt x="121919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5510" y="2037968"/>
            <a:ext cx="9234805" cy="4820920"/>
          </a:xfrm>
          <a:custGeom>
            <a:avLst/>
            <a:gdLst/>
            <a:ahLst/>
            <a:cxnLst/>
            <a:rect l="l" t="t" r="r" b="b"/>
            <a:pathLst>
              <a:path w="9234805" h="4820920">
                <a:moveTo>
                  <a:pt x="0" y="4820412"/>
                </a:moveTo>
                <a:lnTo>
                  <a:pt x="9234677" y="4820412"/>
                </a:lnTo>
                <a:lnTo>
                  <a:pt x="9234677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45510" y="2037968"/>
            <a:ext cx="9234805" cy="4820920"/>
          </a:xfrm>
          <a:custGeom>
            <a:avLst/>
            <a:gdLst/>
            <a:ahLst/>
            <a:cxnLst/>
            <a:rect l="l" t="t" r="r" b="b"/>
            <a:pathLst>
              <a:path w="9234805" h="4820920">
                <a:moveTo>
                  <a:pt x="0" y="4820412"/>
                </a:moveTo>
                <a:lnTo>
                  <a:pt x="9234677" y="4820412"/>
                </a:lnTo>
                <a:lnTo>
                  <a:pt x="9234677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21134" y="1002806"/>
            <a:ext cx="9159181" cy="61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00" spc="-15" dirty="0"/>
              <a:t>MARTECH </a:t>
            </a:r>
            <a:r>
              <a:rPr lang="es-ES" sz="3900" spc="-10" dirty="0"/>
              <a:t>CORPORATION</a:t>
            </a:r>
            <a:r>
              <a:rPr sz="3900" spc="-10" dirty="0"/>
              <a:t> </a:t>
            </a:r>
            <a:r>
              <a:rPr sz="3900" dirty="0"/>
              <a:t>EN EL</a:t>
            </a:r>
            <a:r>
              <a:rPr sz="3900" spc="-60" dirty="0"/>
              <a:t> </a:t>
            </a:r>
            <a:r>
              <a:rPr sz="3900" dirty="0"/>
              <a:t>MUNDO</a:t>
            </a:r>
          </a:p>
        </p:txBody>
      </p:sp>
      <p:sp>
        <p:nvSpPr>
          <p:cNvPr id="10" name="object 10"/>
          <p:cNvSpPr/>
          <p:nvPr/>
        </p:nvSpPr>
        <p:spPr>
          <a:xfrm>
            <a:off x="7620" y="2037587"/>
            <a:ext cx="2818130" cy="4820920"/>
          </a:xfrm>
          <a:custGeom>
            <a:avLst/>
            <a:gdLst/>
            <a:ahLst/>
            <a:cxnLst/>
            <a:rect l="l" t="t" r="r" b="b"/>
            <a:pathLst>
              <a:path w="2818130" h="4820920">
                <a:moveTo>
                  <a:pt x="0" y="4820412"/>
                </a:moveTo>
                <a:lnTo>
                  <a:pt x="2817876" y="4820412"/>
                </a:lnTo>
                <a:lnTo>
                  <a:pt x="2817876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614" y="2048509"/>
            <a:ext cx="1536065" cy="341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Delegaciones:</a:t>
            </a:r>
            <a:endParaRPr sz="1200">
              <a:latin typeface="Segoe UI"/>
              <a:cs typeface="Segoe UI"/>
            </a:endParaRPr>
          </a:p>
          <a:p>
            <a:pPr marL="497205" indent="-270510">
              <a:lnSpc>
                <a:spcPct val="100000"/>
              </a:lnSpc>
              <a:spcBef>
                <a:spcPts val="850"/>
              </a:spcBef>
              <a:buFont typeface="Wingdings"/>
              <a:buChar char=""/>
              <a:tabLst>
                <a:tab pos="497205" algn="l"/>
                <a:tab pos="497840" algn="l"/>
              </a:tabLst>
            </a:pPr>
            <a:r>
              <a:rPr sz="1200" spc="-10" dirty="0">
                <a:latin typeface="Segoe UI"/>
                <a:cs typeface="Segoe UI"/>
              </a:rPr>
              <a:t>Europa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60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dirty="0">
                <a:latin typeface="Segoe UI"/>
                <a:cs typeface="Segoe UI"/>
              </a:rPr>
              <a:t>Norte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América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55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dirty="0">
                <a:latin typeface="Segoe UI"/>
                <a:cs typeface="Segoe UI"/>
              </a:rPr>
              <a:t>América</a:t>
            </a:r>
            <a:r>
              <a:rPr sz="1200" spc="-7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Central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55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Sudamérica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55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Caribe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200" b="1" dirty="0">
                <a:latin typeface="Segoe UI"/>
                <a:cs typeface="Segoe UI"/>
              </a:rPr>
              <a:t>Instalaciones: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60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Angola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60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15" dirty="0">
                <a:latin typeface="Segoe UI"/>
                <a:cs typeface="Segoe UI"/>
              </a:rPr>
              <a:t>Tailandia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50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Francia</a:t>
            </a:r>
            <a:endParaRPr sz="1200">
              <a:latin typeface="Segoe UI"/>
              <a:cs typeface="Segoe UI"/>
            </a:endParaRPr>
          </a:p>
          <a:p>
            <a:pPr marL="455930" indent="-229235">
              <a:lnSpc>
                <a:spcPct val="100000"/>
              </a:lnSpc>
              <a:spcBef>
                <a:spcPts val="860"/>
              </a:spcBef>
              <a:buFont typeface="Wingdings"/>
              <a:buChar char="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U.K ………….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05738"/>
            <a:ext cx="2825496" cy="838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3095" y="1205738"/>
            <a:ext cx="197738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7E7E7E"/>
                </a:solidFill>
                <a:latin typeface="Segoe UI"/>
                <a:cs typeface="Segoe UI"/>
              </a:rPr>
              <a:t>DELEGACIONES  </a:t>
            </a:r>
            <a:r>
              <a:rPr sz="2000" b="1" spc="-5" dirty="0">
                <a:solidFill>
                  <a:srgbClr val="7E7E7E"/>
                </a:solidFill>
                <a:latin typeface="Segoe UI"/>
                <a:cs typeface="Segoe UI"/>
              </a:rPr>
              <a:t>INS</a:t>
            </a:r>
            <a:r>
              <a:rPr sz="2000" b="1" spc="-145" dirty="0">
                <a:solidFill>
                  <a:srgbClr val="7E7E7E"/>
                </a:solidFill>
                <a:latin typeface="Segoe UI"/>
                <a:cs typeface="Segoe UI"/>
              </a:rPr>
              <a:t>T</a:t>
            </a:r>
            <a:r>
              <a:rPr sz="2000" b="1" spc="-10" dirty="0">
                <a:solidFill>
                  <a:srgbClr val="7E7E7E"/>
                </a:solidFill>
                <a:latin typeface="Segoe UI"/>
                <a:cs typeface="Segoe UI"/>
              </a:rPr>
              <a:t>A</a:t>
            </a:r>
            <a:r>
              <a:rPr sz="2000" b="1" spc="30" dirty="0">
                <a:solidFill>
                  <a:srgbClr val="7E7E7E"/>
                </a:solidFill>
                <a:latin typeface="Segoe UI"/>
                <a:cs typeface="Segoe UI"/>
              </a:rPr>
              <a:t>L</a:t>
            </a:r>
            <a:r>
              <a:rPr sz="2000" b="1" spc="-40" dirty="0">
                <a:solidFill>
                  <a:srgbClr val="7E7E7E"/>
                </a:solidFill>
                <a:latin typeface="Segoe UI"/>
                <a:cs typeface="Segoe UI"/>
              </a:rPr>
              <a:t>A</a:t>
            </a:r>
            <a:r>
              <a:rPr sz="2000" b="1" spc="-5" dirty="0">
                <a:solidFill>
                  <a:srgbClr val="7E7E7E"/>
                </a:solidFill>
                <a:latin typeface="Segoe UI"/>
                <a:cs typeface="Segoe UI"/>
              </a:rPr>
              <a:t>CI</a:t>
            </a:r>
            <a:r>
              <a:rPr sz="2000" b="1" dirty="0">
                <a:solidFill>
                  <a:srgbClr val="7E7E7E"/>
                </a:solidFill>
                <a:latin typeface="Segoe UI"/>
                <a:cs typeface="Segoe UI"/>
              </a:rPr>
              <a:t>O</a:t>
            </a:r>
            <a:r>
              <a:rPr sz="2000" b="1" spc="-10" dirty="0">
                <a:solidFill>
                  <a:srgbClr val="7E7E7E"/>
                </a:solidFill>
                <a:latin typeface="Segoe UI"/>
                <a:cs typeface="Segoe UI"/>
              </a:rPr>
              <a:t>NES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65628" y="2054226"/>
            <a:ext cx="6870192" cy="4803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1CA3239-4516-43DB-94B2-A46B578DA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07" y="573733"/>
            <a:ext cx="2145978" cy="6279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EEDD82-78B1-4696-81BB-1BD20B7C8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" y="56521"/>
            <a:ext cx="1225402" cy="5913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F183E9E-157E-4908-BDD0-5929BC64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209" y="101298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7608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2" y="4820412"/>
                </a:lnTo>
                <a:lnTo>
                  <a:pt x="9224772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608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2" y="4820412"/>
                </a:lnTo>
                <a:lnTo>
                  <a:pt x="9224772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76925" y="962086"/>
            <a:ext cx="9215075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5" dirty="0"/>
              <a:t>¿POR QUÉ </a:t>
            </a:r>
            <a:r>
              <a:rPr sz="4300" spc="-20" dirty="0"/>
              <a:t>MARTEC</a:t>
            </a:r>
            <a:r>
              <a:rPr lang="es-ES" sz="4300" spc="-20" dirty="0"/>
              <a:t>H CORPORATION</a:t>
            </a:r>
            <a:r>
              <a:rPr sz="4300" spc="-10" dirty="0"/>
              <a:t>?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37587"/>
            <a:ext cx="2823210" cy="4820920"/>
          </a:xfrm>
          <a:custGeom>
            <a:avLst/>
            <a:gdLst/>
            <a:ahLst/>
            <a:cxnLst/>
            <a:rect l="l" t="t" r="r" b="b"/>
            <a:pathLst>
              <a:path w="2823210" h="4820920">
                <a:moveTo>
                  <a:pt x="0" y="4820412"/>
                </a:moveTo>
                <a:lnTo>
                  <a:pt x="2823210" y="4820412"/>
                </a:lnTo>
                <a:lnTo>
                  <a:pt x="2823210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91305" y="2755392"/>
            <a:ext cx="7976870" cy="2993390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113664" rIns="0" bIns="0" rtlCol="0">
            <a:spAutoFit/>
          </a:bodyPr>
          <a:lstStyle/>
          <a:p>
            <a:pPr marL="448309" marR="83185" indent="-265430" algn="just">
              <a:lnSpc>
                <a:spcPct val="100000"/>
              </a:lnSpc>
              <a:spcBef>
                <a:spcPts val="894"/>
              </a:spcBef>
              <a:buFont typeface="Wingdings"/>
              <a:buChar char=""/>
              <a:tabLst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Empresa con los equipos </a:t>
            </a:r>
            <a:r>
              <a:rPr sz="1200" b="1" dirty="0">
                <a:latin typeface="Segoe UI"/>
                <a:cs typeface="Segoe UI"/>
              </a:rPr>
              <a:t>con mejor </a:t>
            </a:r>
            <a:r>
              <a:rPr sz="1200" b="1" spc="-5" dirty="0">
                <a:latin typeface="Segoe UI"/>
                <a:cs typeface="Segoe UI"/>
              </a:rPr>
              <a:t>tecnología </a:t>
            </a:r>
            <a:r>
              <a:rPr sz="1200" b="1" dirty="0">
                <a:latin typeface="Segoe UI"/>
                <a:cs typeface="Segoe UI"/>
              </a:rPr>
              <a:t>y modernos </a:t>
            </a:r>
            <a:r>
              <a:rPr sz="1200" b="1" spc="-5" dirty="0">
                <a:latin typeface="Segoe UI"/>
                <a:cs typeface="Segoe UI"/>
              </a:rPr>
              <a:t>del mercado, siempre </a:t>
            </a:r>
            <a:r>
              <a:rPr sz="1200" b="1" dirty="0">
                <a:latin typeface="Segoe UI"/>
                <a:cs typeface="Segoe UI"/>
              </a:rPr>
              <a:t>con </a:t>
            </a:r>
            <a:r>
              <a:rPr sz="1200" b="1" spc="-5" dirty="0">
                <a:latin typeface="Segoe UI"/>
                <a:cs typeface="Segoe UI"/>
              </a:rPr>
              <a:t>el </a:t>
            </a:r>
            <a:r>
              <a:rPr sz="1200" b="1" dirty="0">
                <a:latin typeface="Segoe UI"/>
                <a:cs typeface="Segoe UI"/>
              </a:rPr>
              <a:t>compromiso </a:t>
            </a:r>
            <a:r>
              <a:rPr sz="1200" b="1" spc="-5" dirty="0">
                <a:latin typeface="Segoe UI"/>
                <a:cs typeface="Segoe UI"/>
              </a:rPr>
              <a:t>de  incluir las </a:t>
            </a:r>
            <a:r>
              <a:rPr sz="1200" b="1" dirty="0">
                <a:latin typeface="Segoe UI"/>
                <a:cs typeface="Segoe UI"/>
              </a:rPr>
              <a:t>últimas</a:t>
            </a:r>
            <a:r>
              <a:rPr sz="1200" b="1" spc="-5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novedades.</a:t>
            </a:r>
            <a:endParaRPr sz="1200">
              <a:latin typeface="Segoe UI"/>
              <a:cs typeface="Segoe UI"/>
            </a:endParaRPr>
          </a:p>
          <a:p>
            <a:pPr marL="448309" indent="-265430">
              <a:lnSpc>
                <a:spcPct val="100000"/>
              </a:lnSpc>
              <a:spcBef>
                <a:spcPts val="1000"/>
              </a:spcBef>
              <a:buFont typeface="Wingdings"/>
              <a:buChar char=""/>
              <a:tabLst>
                <a:tab pos="448309" algn="l"/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Empresa reconocida mundialmente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homologada por los principales</a:t>
            </a:r>
            <a:r>
              <a:rPr sz="1200" b="1" spc="-1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fabricantes.</a:t>
            </a:r>
            <a:endParaRPr sz="1200">
              <a:latin typeface="Segoe UI"/>
              <a:cs typeface="Segoe UI"/>
            </a:endParaRPr>
          </a:p>
          <a:p>
            <a:pPr marL="448309" marR="83185" indent="-265430" algn="just">
              <a:lnSpc>
                <a:spcPct val="100000"/>
              </a:lnSpc>
              <a:spcBef>
                <a:spcPts val="1000"/>
              </a:spcBef>
              <a:buFont typeface="Wingdings"/>
              <a:buChar char=""/>
              <a:tabLst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Empresa certificada ISO </a:t>
            </a:r>
            <a:r>
              <a:rPr sz="1200" b="1" spc="-10" dirty="0">
                <a:latin typeface="Segoe UI"/>
                <a:cs typeface="Segoe UI"/>
              </a:rPr>
              <a:t>9001 </a:t>
            </a:r>
            <a:r>
              <a:rPr sz="1200" b="1" dirty="0">
                <a:latin typeface="Segoe UI"/>
                <a:cs typeface="Segoe UI"/>
              </a:rPr>
              <a:t>de </a:t>
            </a:r>
            <a:r>
              <a:rPr sz="1200" b="1" spc="-5" dirty="0">
                <a:latin typeface="Segoe UI"/>
                <a:cs typeface="Segoe UI"/>
              </a:rPr>
              <a:t>calidad, para demostrar </a:t>
            </a:r>
            <a:r>
              <a:rPr sz="1200" b="1" dirty="0">
                <a:latin typeface="Segoe UI"/>
                <a:cs typeface="Segoe UI"/>
              </a:rPr>
              <a:t>la </a:t>
            </a:r>
            <a:r>
              <a:rPr sz="1200" b="1" spc="-5" dirty="0">
                <a:latin typeface="Segoe UI"/>
                <a:cs typeface="Segoe UI"/>
              </a:rPr>
              <a:t>buena gestión realizada en todos sus  departamentos.</a:t>
            </a:r>
            <a:endParaRPr sz="1200">
              <a:latin typeface="Segoe UI"/>
              <a:cs typeface="Segoe UI"/>
            </a:endParaRPr>
          </a:p>
          <a:p>
            <a:pPr marL="448309" marR="83820" indent="-265430" algn="just">
              <a:lnSpc>
                <a:spcPct val="100000"/>
              </a:lnSpc>
              <a:spcBef>
                <a:spcPts val="1005"/>
              </a:spcBef>
              <a:buFont typeface="Wingdings"/>
              <a:buChar char=""/>
              <a:tabLst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Empresa con el </a:t>
            </a:r>
            <a:r>
              <a:rPr sz="1200" b="1" dirty="0">
                <a:latin typeface="Segoe UI"/>
                <a:cs typeface="Segoe UI"/>
              </a:rPr>
              <a:t>catálogo mas </a:t>
            </a:r>
            <a:r>
              <a:rPr sz="1200" b="1" spc="-5" dirty="0">
                <a:latin typeface="Segoe UI"/>
                <a:cs typeface="Segoe UI"/>
              </a:rPr>
              <a:t>amplio del Mercado, capaz </a:t>
            </a:r>
            <a:r>
              <a:rPr sz="1200" b="1" dirty="0">
                <a:latin typeface="Segoe UI"/>
                <a:cs typeface="Segoe UI"/>
              </a:rPr>
              <a:t>de </a:t>
            </a:r>
            <a:r>
              <a:rPr sz="1200" b="1" spc="-5" dirty="0">
                <a:latin typeface="Segoe UI"/>
                <a:cs typeface="Segoe UI"/>
              </a:rPr>
              <a:t>suministrar el 100 </a:t>
            </a:r>
            <a:r>
              <a:rPr sz="1200" b="1" dirty="0">
                <a:latin typeface="Segoe UI"/>
                <a:cs typeface="Segoe UI"/>
              </a:rPr>
              <a:t>% </a:t>
            </a:r>
            <a:r>
              <a:rPr sz="1200" b="1" spc="-5" dirty="0">
                <a:latin typeface="Segoe UI"/>
                <a:cs typeface="Segoe UI"/>
              </a:rPr>
              <a:t>del equipo </a:t>
            </a:r>
            <a:r>
              <a:rPr sz="1200" b="1" dirty="0">
                <a:latin typeface="Segoe UI"/>
                <a:cs typeface="Segoe UI"/>
              </a:rPr>
              <a:t>y  </a:t>
            </a:r>
            <a:r>
              <a:rPr sz="1200" b="1" spc="-5" dirty="0">
                <a:latin typeface="Segoe UI"/>
                <a:cs typeface="Segoe UI"/>
              </a:rPr>
              <a:t>herramienta </a:t>
            </a:r>
            <a:r>
              <a:rPr sz="1200" b="1" dirty="0">
                <a:latin typeface="Segoe UI"/>
                <a:cs typeface="Segoe UI"/>
              </a:rPr>
              <a:t>adecuada, </a:t>
            </a:r>
            <a:r>
              <a:rPr sz="1200" b="1" spc="-5" dirty="0">
                <a:latin typeface="Segoe UI"/>
                <a:cs typeface="Segoe UI"/>
              </a:rPr>
              <a:t>en </a:t>
            </a:r>
            <a:r>
              <a:rPr sz="1200" b="1" dirty="0">
                <a:latin typeface="Segoe UI"/>
                <a:cs typeface="Segoe UI"/>
              </a:rPr>
              <a:t>cada </a:t>
            </a:r>
            <a:r>
              <a:rPr sz="1200" b="1" spc="-5" dirty="0">
                <a:latin typeface="Segoe UI"/>
                <a:cs typeface="Segoe UI"/>
              </a:rPr>
              <a:t>proceso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área </a:t>
            </a:r>
            <a:r>
              <a:rPr sz="1200" b="1" dirty="0">
                <a:latin typeface="Segoe UI"/>
                <a:cs typeface="Segoe UI"/>
              </a:rPr>
              <a:t>de la</a:t>
            </a:r>
            <a:r>
              <a:rPr sz="1200" b="1" spc="-5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reparación.</a:t>
            </a:r>
            <a:endParaRPr sz="1200">
              <a:latin typeface="Segoe UI"/>
              <a:cs typeface="Segoe UI"/>
            </a:endParaRPr>
          </a:p>
          <a:p>
            <a:pPr marL="448309" marR="83185" indent="-265430" algn="just">
              <a:lnSpc>
                <a:spcPct val="100000"/>
              </a:lnSpc>
              <a:spcBef>
                <a:spcPts val="994"/>
              </a:spcBef>
              <a:buFont typeface="Wingdings"/>
              <a:buChar char=""/>
              <a:tabLst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Empresa comprometida </a:t>
            </a:r>
            <a:r>
              <a:rPr sz="1200" b="1" dirty="0">
                <a:latin typeface="Segoe UI"/>
                <a:cs typeface="Segoe UI"/>
              </a:rPr>
              <a:t>con </a:t>
            </a:r>
            <a:r>
              <a:rPr sz="1200" b="1" spc="-5" dirty="0">
                <a:latin typeface="Segoe UI"/>
                <a:cs typeface="Segoe UI"/>
              </a:rPr>
              <a:t>el </a:t>
            </a:r>
            <a:r>
              <a:rPr sz="1200" b="1" dirty="0">
                <a:latin typeface="Segoe UI"/>
                <a:cs typeface="Segoe UI"/>
              </a:rPr>
              <a:t>medio </a:t>
            </a:r>
            <a:r>
              <a:rPr sz="1200" b="1" spc="-5" dirty="0">
                <a:latin typeface="Segoe UI"/>
                <a:cs typeface="Segoe UI"/>
              </a:rPr>
              <a:t>ambiente </a:t>
            </a:r>
            <a:r>
              <a:rPr sz="1200" b="1" dirty="0">
                <a:latin typeface="Segoe UI"/>
                <a:cs typeface="Segoe UI"/>
              </a:rPr>
              <a:t>y la </a:t>
            </a:r>
            <a:r>
              <a:rPr sz="1200" b="1" spc="-5" dirty="0">
                <a:latin typeface="Segoe UI"/>
                <a:cs typeface="Segoe UI"/>
              </a:rPr>
              <a:t>ergonomía </a:t>
            </a:r>
            <a:r>
              <a:rPr sz="1200" b="1" dirty="0">
                <a:latin typeface="Segoe UI"/>
                <a:cs typeface="Segoe UI"/>
              </a:rPr>
              <a:t>de </a:t>
            </a:r>
            <a:r>
              <a:rPr sz="1200" b="1" spc="-5" dirty="0">
                <a:latin typeface="Segoe UI"/>
                <a:cs typeface="Segoe UI"/>
              </a:rPr>
              <a:t>los equipos para facilitar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realizar  </a:t>
            </a:r>
            <a:r>
              <a:rPr sz="1200" b="1" dirty="0">
                <a:latin typeface="Segoe UI"/>
                <a:cs typeface="Segoe UI"/>
              </a:rPr>
              <a:t>unos </a:t>
            </a:r>
            <a:r>
              <a:rPr sz="1200" b="1" spc="-5" dirty="0">
                <a:latin typeface="Segoe UI"/>
                <a:cs typeface="Segoe UI"/>
              </a:rPr>
              <a:t>trabajos cómodos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eficientes, para alcanzar </a:t>
            </a:r>
            <a:r>
              <a:rPr sz="1200" b="1" dirty="0">
                <a:latin typeface="Segoe UI"/>
                <a:cs typeface="Segoe UI"/>
              </a:rPr>
              <a:t>la máxima </a:t>
            </a:r>
            <a:r>
              <a:rPr sz="1200" b="1" spc="-5" dirty="0">
                <a:latin typeface="Segoe UI"/>
                <a:cs typeface="Segoe UI"/>
              </a:rPr>
              <a:t>calidad que los clientes se merecen.  Nuestro lema “terminaciones </a:t>
            </a:r>
            <a:r>
              <a:rPr sz="1200" b="1" dirty="0">
                <a:latin typeface="Segoe UI"/>
                <a:cs typeface="Segoe UI"/>
              </a:rPr>
              <a:t>como </a:t>
            </a:r>
            <a:r>
              <a:rPr sz="1200" b="1" spc="-5" dirty="0">
                <a:latin typeface="Segoe UI"/>
                <a:cs typeface="Segoe UI"/>
              </a:rPr>
              <a:t>salió </a:t>
            </a:r>
            <a:r>
              <a:rPr sz="1200" b="1" dirty="0">
                <a:latin typeface="Segoe UI"/>
                <a:cs typeface="Segoe UI"/>
              </a:rPr>
              <a:t>de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b="1" spc="-10" dirty="0">
                <a:latin typeface="Segoe UI"/>
                <a:cs typeface="Segoe UI"/>
              </a:rPr>
              <a:t>fábrica”.</a:t>
            </a:r>
            <a:endParaRPr sz="1200">
              <a:latin typeface="Segoe UI"/>
              <a:cs typeface="Segoe UI"/>
            </a:endParaRPr>
          </a:p>
          <a:p>
            <a:pPr marL="448309" marR="83185" indent="-265430" algn="just">
              <a:lnSpc>
                <a:spcPct val="100000"/>
              </a:lnSpc>
              <a:spcBef>
                <a:spcPts val="1000"/>
              </a:spcBef>
              <a:buFont typeface="Wingdings"/>
              <a:buChar char=""/>
              <a:tabLst>
                <a:tab pos="448945" algn="l"/>
              </a:tabLst>
            </a:pPr>
            <a:r>
              <a:rPr sz="1200" b="1" spc="-5" dirty="0">
                <a:latin typeface="Segoe UI"/>
                <a:cs typeface="Segoe UI"/>
              </a:rPr>
              <a:t>Experiencia en desarrollar soluciones con </a:t>
            </a:r>
            <a:r>
              <a:rPr sz="1200" b="1" dirty="0">
                <a:latin typeface="Segoe UI"/>
                <a:cs typeface="Segoe UI"/>
              </a:rPr>
              <a:t>un </a:t>
            </a:r>
            <a:r>
              <a:rPr sz="1200" b="1" spc="-5" dirty="0">
                <a:latin typeface="Segoe UI"/>
                <a:cs typeface="Segoe UI"/>
              </a:rPr>
              <a:t>coste contenido, </a:t>
            </a:r>
            <a:r>
              <a:rPr sz="1200" b="1" dirty="0">
                <a:latin typeface="Segoe UI"/>
                <a:cs typeface="Segoe UI"/>
              </a:rPr>
              <a:t>con </a:t>
            </a:r>
            <a:r>
              <a:rPr sz="1200" b="1" spc="-5" dirty="0">
                <a:latin typeface="Segoe UI"/>
                <a:cs typeface="Segoe UI"/>
              </a:rPr>
              <a:t>el </a:t>
            </a:r>
            <a:r>
              <a:rPr sz="1200" b="1" dirty="0">
                <a:latin typeface="Segoe UI"/>
                <a:cs typeface="Segoe UI"/>
              </a:rPr>
              <a:t>maximo </a:t>
            </a:r>
            <a:r>
              <a:rPr sz="1200" b="1" spc="-5" dirty="0">
                <a:latin typeface="Segoe UI"/>
                <a:cs typeface="Segoe UI"/>
              </a:rPr>
              <a:t>aprovechamiento del  espacio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equilibradas en el</a:t>
            </a:r>
            <a:r>
              <a:rPr sz="1200" b="1" spc="-3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coste/beneficio.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0FFA85-55C1-4827-971A-41BDB038B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88" y="250837"/>
            <a:ext cx="1121761" cy="5425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6F87FC3-C25B-4988-9ED6-8B72B90CA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0" y="226450"/>
            <a:ext cx="1225402" cy="5913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EBDE149-517E-4E11-8D21-BF892A603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83" y="1081024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3758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48509"/>
            <a:ext cx="260794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b="1" spc="-5" dirty="0">
                <a:latin typeface="Segoe UI"/>
                <a:cs typeface="Segoe UI"/>
              </a:rPr>
              <a:t>BMI Alta </a:t>
            </a:r>
            <a:r>
              <a:rPr sz="1200" b="1" spc="-10" dirty="0">
                <a:latin typeface="Segoe UI"/>
                <a:cs typeface="Segoe UI"/>
              </a:rPr>
              <a:t>Velocidad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b="1" spc="-15" dirty="0">
                <a:latin typeface="Segoe UI"/>
                <a:cs typeface="Segoe UI"/>
              </a:rPr>
              <a:t>(Valladolid)</a:t>
            </a:r>
            <a:endParaRPr sz="1200">
              <a:latin typeface="Segoe UI"/>
              <a:cs typeface="Segoe UI"/>
            </a:endParaRPr>
          </a:p>
          <a:p>
            <a:pPr marL="455930" lvl="1" indent="-172085">
              <a:lnSpc>
                <a:spcPct val="100000"/>
              </a:lnSpc>
              <a:spcBef>
                <a:spcPts val="850"/>
              </a:spcBef>
              <a:buFont typeface="Wingdings"/>
              <a:buChar char="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Cabina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preparación </a:t>
            </a:r>
            <a:r>
              <a:rPr sz="1200" dirty="0">
                <a:latin typeface="Segoe UI"/>
                <a:cs typeface="Segoe UI"/>
              </a:rPr>
              <a:t>y</a:t>
            </a:r>
            <a:r>
              <a:rPr sz="1200" spc="-12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Pintura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62528" y="2146555"/>
            <a:ext cx="3473196" cy="4591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04988" y="2146555"/>
            <a:ext cx="3473957" cy="4591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24081" y="984503"/>
            <a:ext cx="711707" cy="706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39" y="1211326"/>
            <a:ext cx="1586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E7E7E"/>
                </a:solidFill>
                <a:latin typeface="Segoe UI"/>
                <a:cs typeface="Segoe UI"/>
              </a:rPr>
              <a:t>Ferroviario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BCEEE2F-1F24-4B3C-9B34-286CF113A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21" y="567340"/>
            <a:ext cx="2145978" cy="6279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48A4EE3-54CD-4DD0-99E4-51BDB64FC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9" y="89190"/>
            <a:ext cx="1225402" cy="5913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2C6A662-041D-4AD2-A523-88684C7BB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406" y="89190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60794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b="1" spc="-5" dirty="0">
                <a:latin typeface="Segoe UI"/>
                <a:cs typeface="Segoe UI"/>
              </a:rPr>
              <a:t>BMI Alta </a:t>
            </a:r>
            <a:r>
              <a:rPr sz="1200" b="1" spc="-10" dirty="0">
                <a:latin typeface="Segoe UI"/>
                <a:cs typeface="Segoe UI"/>
              </a:rPr>
              <a:t>Velocidad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b="1" spc="-15" dirty="0">
                <a:latin typeface="Segoe UI"/>
                <a:cs typeface="Segoe UI"/>
              </a:rPr>
              <a:t>(Valladolid)</a:t>
            </a:r>
            <a:endParaRPr sz="1200">
              <a:latin typeface="Segoe UI"/>
              <a:cs typeface="Segoe UI"/>
            </a:endParaRPr>
          </a:p>
          <a:p>
            <a:pPr marL="455930" lvl="1" indent="-172085">
              <a:lnSpc>
                <a:spcPct val="100000"/>
              </a:lnSpc>
              <a:spcBef>
                <a:spcPts val="850"/>
              </a:spcBef>
              <a:buFont typeface="Wingdings"/>
              <a:buChar char=""/>
              <a:tabLst>
                <a:tab pos="456565" algn="l"/>
              </a:tabLst>
            </a:pPr>
            <a:r>
              <a:rPr sz="1200" spc="-5" dirty="0">
                <a:latin typeface="Segoe UI"/>
                <a:cs typeface="Segoe UI"/>
              </a:rPr>
              <a:t>Cabina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preparación </a:t>
            </a:r>
            <a:r>
              <a:rPr sz="1200" dirty="0">
                <a:latin typeface="Segoe UI"/>
                <a:cs typeface="Segoe UI"/>
              </a:rPr>
              <a:t>y</a:t>
            </a:r>
            <a:r>
              <a:rPr sz="1200" spc="-12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Pintura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24081" y="984503"/>
            <a:ext cx="711707" cy="70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739" y="1211326"/>
            <a:ext cx="1586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E7E7E"/>
                </a:solidFill>
                <a:latin typeface="Segoe UI"/>
                <a:cs typeface="Segoe UI"/>
              </a:rPr>
              <a:t>Ferroviario</a:t>
            </a:r>
            <a:endParaRPr sz="2400" dirty="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9426" y="2144266"/>
            <a:ext cx="3355848" cy="465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3B7776-F92C-4355-A8A8-79C94D37A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610" y="2144266"/>
            <a:ext cx="4658868" cy="46588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27A32E-11CA-48C7-9142-3334ABC41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22" y="583382"/>
            <a:ext cx="2145978" cy="6279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EE91B86-7354-4F2F-8D12-56A32DBDA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9" y="89190"/>
            <a:ext cx="1225402" cy="5913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1F8EBA0-F480-4DCF-9208-997D7DE81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649" y="89190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539365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KAUFMAN</a:t>
            </a:r>
            <a:endParaRPr sz="1200">
              <a:latin typeface="Segoe UI"/>
              <a:cs typeface="Segoe UI"/>
            </a:endParaRPr>
          </a:p>
          <a:p>
            <a:pPr marL="371475" marR="5080" indent="-171450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372110" algn="l"/>
              </a:tabLst>
            </a:pPr>
            <a:r>
              <a:rPr sz="1200" b="1" spc="-5" dirty="0">
                <a:latin typeface="Segoe UI"/>
                <a:cs typeface="Segoe UI"/>
              </a:rPr>
              <a:t>Cabina de pintura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Horno de  Curado grandes</a:t>
            </a:r>
            <a:r>
              <a:rPr sz="1200" b="1" spc="-4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piezas.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188972"/>
            <a:ext cx="2823210" cy="837185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1188973"/>
            <a:ext cx="1156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Indu</a:t>
            </a:r>
            <a:r>
              <a:rPr sz="2400" b="1" spc="-25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tria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71265" y="2185416"/>
            <a:ext cx="8616696" cy="4545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34928" y="1021080"/>
            <a:ext cx="723900" cy="719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15878" y="100203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762000"/>
                </a:moveTo>
                <a:lnTo>
                  <a:pt x="762000" y="762000"/>
                </a:lnTo>
                <a:lnTo>
                  <a:pt x="76200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EB031AE-5A0A-473F-B6C6-DAF625F16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21" y="72200"/>
            <a:ext cx="1121761" cy="5425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60C28FD-C6F4-467C-9634-FE7D53140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7" y="72200"/>
            <a:ext cx="1225402" cy="5913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4518489-3809-4BF7-8E7B-7A5BBFEE9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32" y="517515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-22801" y="2058812"/>
            <a:ext cx="2823210" cy="4832350"/>
          </a:xfrm>
          <a:custGeom>
            <a:avLst/>
            <a:gdLst/>
            <a:ahLst/>
            <a:cxnLst/>
            <a:rect l="l" t="t" r="r" b="b"/>
            <a:pathLst>
              <a:path w="2823210" h="4832350">
                <a:moveTo>
                  <a:pt x="0" y="4831842"/>
                </a:moveTo>
                <a:lnTo>
                  <a:pt x="2823210" y="4831842"/>
                </a:lnTo>
                <a:lnTo>
                  <a:pt x="2823210" y="0"/>
                </a:lnTo>
                <a:lnTo>
                  <a:pt x="0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498090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KAUFMAN</a:t>
            </a:r>
            <a:endParaRPr sz="1200">
              <a:latin typeface="Segoe UI"/>
              <a:cs typeface="Segoe UI"/>
            </a:endParaRPr>
          </a:p>
          <a:p>
            <a:pPr marL="371475" marR="5080" indent="-171450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372110" algn="l"/>
              </a:tabLst>
            </a:pPr>
            <a:r>
              <a:rPr sz="1200" b="1" spc="-5" dirty="0">
                <a:latin typeface="Segoe UI"/>
                <a:cs typeface="Segoe UI"/>
              </a:rPr>
              <a:t>Cabina de pintura </a:t>
            </a:r>
            <a:r>
              <a:rPr sz="1200" b="1" dirty="0">
                <a:latin typeface="Segoe UI"/>
                <a:cs typeface="Segoe UI"/>
              </a:rPr>
              <a:t>y </a:t>
            </a:r>
            <a:r>
              <a:rPr sz="1200" b="1" spc="-5" dirty="0">
                <a:latin typeface="Segoe UI"/>
                <a:cs typeface="Segoe UI"/>
              </a:rPr>
              <a:t>Horno de  Curado grandes</a:t>
            </a:r>
            <a:r>
              <a:rPr sz="1200" b="1" spc="-4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piezas.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24081" y="984503"/>
            <a:ext cx="711707" cy="70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188972"/>
            <a:ext cx="2823210" cy="837185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739" y="1188973"/>
            <a:ext cx="1156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Indu</a:t>
            </a:r>
            <a:r>
              <a:rPr sz="2400" b="1" spc="-25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tria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59835" y="2121407"/>
            <a:ext cx="8673083" cy="4636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34928" y="1021080"/>
            <a:ext cx="7239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15878" y="100203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762000"/>
                </a:moveTo>
                <a:lnTo>
                  <a:pt x="762000" y="762000"/>
                </a:lnTo>
                <a:lnTo>
                  <a:pt x="76200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733D06F-57FF-4475-B04F-E232FEBC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95" y="528375"/>
            <a:ext cx="2145978" cy="6279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514028B-FD46-40F2-8457-CC98D02FF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5" y="78340"/>
            <a:ext cx="1225402" cy="5913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C32F41E-897C-4649-9F46-D60632C9B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774" y="102403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81955" y="798322"/>
            <a:ext cx="52552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EMPRESAS </a:t>
            </a:r>
            <a:r>
              <a:rPr sz="4000" spc="-5" dirty="0"/>
              <a:t>DEL</a:t>
            </a:r>
            <a:r>
              <a:rPr sz="4000" spc="-70" dirty="0"/>
              <a:t> </a:t>
            </a:r>
            <a:r>
              <a:rPr sz="4000" spc="-5" dirty="0"/>
              <a:t>GRUPO</a:t>
            </a:r>
            <a:endParaRPr sz="4000"/>
          </a:p>
        </p:txBody>
      </p:sp>
      <p:sp>
        <p:nvSpPr>
          <p:cNvPr id="9" name="object 9"/>
          <p:cNvSpPr txBox="1"/>
          <p:nvPr/>
        </p:nvSpPr>
        <p:spPr>
          <a:xfrm>
            <a:off x="78739" y="1632458"/>
            <a:ext cx="2247265" cy="21043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781050">
              <a:lnSpc>
                <a:spcPts val="1939"/>
              </a:lnSpc>
              <a:spcBef>
                <a:spcPts val="345"/>
              </a:spcBef>
            </a:pPr>
            <a:r>
              <a:rPr sz="1800" b="1" spc="-10" dirty="0">
                <a:solidFill>
                  <a:srgbClr val="585858"/>
                </a:solidFill>
                <a:latin typeface="Segoe UI"/>
                <a:cs typeface="Segoe UI"/>
              </a:rPr>
              <a:t>SECTORES</a:t>
            </a:r>
            <a:r>
              <a:rPr sz="1800" b="1" spc="-9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800" b="1" spc="-5" dirty="0">
                <a:solidFill>
                  <a:srgbClr val="585858"/>
                </a:solidFill>
                <a:latin typeface="Segoe UI"/>
                <a:cs typeface="Segoe UI"/>
              </a:rPr>
              <a:t>DE  </a:t>
            </a:r>
            <a:r>
              <a:rPr sz="1800" b="1" spc="-10" dirty="0">
                <a:solidFill>
                  <a:srgbClr val="585858"/>
                </a:solidFill>
                <a:latin typeface="Segoe UI"/>
                <a:cs typeface="Segoe UI"/>
              </a:rPr>
              <a:t>ACTIVIDAD:</a:t>
            </a:r>
            <a:endParaRPr sz="1800">
              <a:latin typeface="Segoe UI"/>
              <a:cs typeface="Segoe UI"/>
            </a:endParaRPr>
          </a:p>
          <a:p>
            <a:pPr marL="520065" indent="-218440">
              <a:lnSpc>
                <a:spcPct val="100000"/>
              </a:lnSpc>
              <a:spcBef>
                <a:spcPts val="1055"/>
              </a:spcBef>
              <a:buFont typeface="Wingdings"/>
              <a:buChar char=""/>
              <a:tabLst>
                <a:tab pos="520700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Industria</a:t>
            </a:r>
            <a:endParaRPr sz="1200">
              <a:latin typeface="Segoe UI"/>
              <a:cs typeface="Segoe UI"/>
            </a:endParaRPr>
          </a:p>
          <a:p>
            <a:pPr marL="526415" indent="-22479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527050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Automoción</a:t>
            </a:r>
            <a:endParaRPr sz="1200">
              <a:latin typeface="Segoe UI"/>
              <a:cs typeface="Segoe UI"/>
            </a:endParaRPr>
          </a:p>
          <a:p>
            <a:pPr marL="485140" marR="38100" indent="-182880">
              <a:lnSpc>
                <a:spcPct val="100000"/>
              </a:lnSpc>
              <a:spcBef>
                <a:spcPts val="975"/>
              </a:spcBef>
              <a:buFont typeface="Wingdings"/>
              <a:buChar char=""/>
              <a:tabLst>
                <a:tab pos="485775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Proveedores de</a:t>
            </a:r>
            <a:r>
              <a:rPr sz="1200" b="1" spc="-9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equipos 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de</a:t>
            </a:r>
            <a:r>
              <a:rPr sz="1200" b="1" spc="-2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reparación</a:t>
            </a:r>
            <a:endParaRPr sz="1200">
              <a:latin typeface="Segoe UI"/>
              <a:cs typeface="Segoe UI"/>
            </a:endParaRPr>
          </a:p>
          <a:p>
            <a:pPr marL="485140" marR="5080" indent="-182880">
              <a:lnSpc>
                <a:spcPct val="100000"/>
              </a:lnSpc>
              <a:spcBef>
                <a:spcPts val="1005"/>
              </a:spcBef>
              <a:buClr>
                <a:srgbClr val="585858"/>
              </a:buClr>
              <a:buFont typeface="Wingdings"/>
              <a:buChar char=""/>
              <a:tabLst>
                <a:tab pos="527050" algn="l"/>
              </a:tabLst>
            </a:pPr>
            <a:r>
              <a:rPr dirty="0"/>
              <a:t>	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Consultoría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en</a:t>
            </a:r>
            <a:r>
              <a:rPr sz="1200" b="1" spc="-6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procesos  de</a:t>
            </a:r>
            <a:r>
              <a:rPr sz="1200" b="1" spc="-2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reparación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67227" y="1632965"/>
            <a:ext cx="9225280" cy="5225415"/>
          </a:xfrm>
          <a:custGeom>
            <a:avLst/>
            <a:gdLst/>
            <a:ahLst/>
            <a:cxnLst/>
            <a:rect l="l" t="t" r="r" b="b"/>
            <a:pathLst>
              <a:path w="9225280" h="5225415">
                <a:moveTo>
                  <a:pt x="0" y="5225034"/>
                </a:moveTo>
                <a:lnTo>
                  <a:pt x="9224772" y="5225034"/>
                </a:lnTo>
                <a:lnTo>
                  <a:pt x="9224772" y="0"/>
                </a:lnTo>
                <a:lnTo>
                  <a:pt x="0" y="0"/>
                </a:lnTo>
                <a:lnTo>
                  <a:pt x="0" y="522503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19602" y="1971547"/>
            <a:ext cx="8693785" cy="3495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La inquietud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los fundadores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de Martech </a:t>
            </a:r>
            <a:r>
              <a:rPr lang="es-ES" sz="1200" b="1" spc="-5" dirty="0" err="1">
                <a:solidFill>
                  <a:srgbClr val="585858"/>
                </a:solidFill>
                <a:latin typeface="Segoe UI"/>
                <a:cs typeface="Segoe UI"/>
              </a:rPr>
              <a:t>Corporation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, les </a:t>
            </a: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lleva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a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tomar </a:t>
            </a: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iniciativas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en </a:t>
            </a: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diferentes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sectores del mercado,  creando un grupo de empresas, que actúan en diferentes ámbitos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y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sectores, tanto del mercado nacional,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como 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internacional.</a:t>
            </a:r>
            <a:endParaRPr sz="12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200" b="1" spc="-15" dirty="0">
                <a:solidFill>
                  <a:srgbClr val="585858"/>
                </a:solidFill>
                <a:latin typeface="Segoe UI"/>
                <a:cs typeface="Segoe UI"/>
              </a:rPr>
              <a:t>SPANESI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 INTERNACIONAL</a:t>
            </a:r>
            <a:endParaRPr sz="1200" dirty="0">
              <a:latin typeface="Segoe UI"/>
              <a:cs typeface="Segoe UI"/>
            </a:endParaRPr>
          </a:p>
          <a:p>
            <a:pPr marL="355600" marR="697230" indent="28575">
              <a:lnSpc>
                <a:spcPct val="100000"/>
              </a:lnSpc>
              <a:spcBef>
                <a:spcPts val="1005"/>
              </a:spcBef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Líder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del el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mercado como proveedor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equipamiento, con la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gama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mas amplia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equipamiento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 el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sector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reparación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automoción, para la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Península</a:t>
            </a:r>
            <a:r>
              <a:rPr sz="1200" spc="-5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Ibérica.</a:t>
            </a:r>
            <a:endParaRPr sz="12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MARTECH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 CAR</a:t>
            </a:r>
            <a:endParaRPr sz="1200" dirty="0">
              <a:latin typeface="Segoe UI"/>
              <a:cs typeface="Segoe UI"/>
            </a:endParaRPr>
          </a:p>
          <a:p>
            <a:pPr marL="355600" marR="1004569">
              <a:lnSpc>
                <a:spcPct val="100000"/>
              </a:lnSpc>
              <a:spcBef>
                <a:spcPts val="1005"/>
              </a:spcBef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Su actividad se centra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la internacionalización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través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la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red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importadores y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clientes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los mercados  internacionales,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su extenso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catalogo 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equipamiento, para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el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sector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</a:t>
            </a:r>
            <a:r>
              <a:rPr sz="1200" spc="-6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automoción.</a:t>
            </a:r>
            <a:endParaRPr sz="12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MARTECH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INDUSTRY</a:t>
            </a:r>
            <a:endParaRPr sz="1200" dirty="0">
              <a:latin typeface="Segoe UI"/>
              <a:cs typeface="Segoe UI"/>
            </a:endParaRPr>
          </a:p>
          <a:p>
            <a:pPr marL="355600" marR="21590">
              <a:lnSpc>
                <a:spcPct val="100000"/>
              </a:lnSpc>
              <a:spcBef>
                <a:spcPts val="994"/>
              </a:spcBef>
              <a:tabLst>
                <a:tab pos="8345805" algn="l"/>
              </a:tabLst>
            </a:pP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Enfo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ada e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x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usi</a:t>
            </a:r>
            <a:r>
              <a:rPr sz="1200" spc="-30" dirty="0">
                <a:solidFill>
                  <a:srgbClr val="585858"/>
                </a:solidFill>
                <a:latin typeface="Segoe UI"/>
                <a:cs typeface="Segoe UI"/>
              </a:rPr>
              <a:t>v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amen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t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diseña</a:t>
            </a:r>
            <a:r>
              <a:rPr sz="1200" spc="-85" dirty="0">
                <a:solidFill>
                  <a:srgbClr val="585858"/>
                </a:solidFill>
                <a:latin typeface="Segoe UI"/>
                <a:cs typeface="Segoe UI"/>
              </a:rPr>
              <a:t>r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p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r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o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y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cta</a:t>
            </a:r>
            <a:r>
              <a:rPr sz="1200" spc="-95" dirty="0">
                <a:solidFill>
                  <a:srgbClr val="585858"/>
                </a:solidFill>
                <a:latin typeface="Segoe UI"/>
                <a:cs typeface="Segoe UI"/>
              </a:rPr>
              <a:t>r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1200" spc="-2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y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ejecutar</a:t>
            </a:r>
            <a:r>
              <a:rPr sz="1200" spc="-2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p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r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o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y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t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os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el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ámbi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t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o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del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trata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mi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t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o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sup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1200" spc="25" dirty="0">
                <a:solidFill>
                  <a:srgbClr val="585858"/>
                </a:solidFill>
                <a:latin typeface="Segoe UI"/>
                <a:cs typeface="Segoe UI"/>
              </a:rPr>
              <a:t>r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f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i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i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al</a:t>
            </a:r>
            <a:r>
              <a:rPr sz="1200" spc="-2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y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aca</a:t>
            </a:r>
            <a:r>
              <a:rPr sz="1200" spc="-20" dirty="0">
                <a:solidFill>
                  <a:srgbClr val="585858"/>
                </a:solidFill>
                <a:latin typeface="Segoe UI"/>
                <a:cs typeface="Segoe UI"/>
              </a:rPr>
              <a:t>b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ado	fina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l,  para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el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mercado nacional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internacional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los diferentes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sectores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la industria, teniendo como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sectores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estratégicos:  Ferroviario, Aeronáutico, Eólico,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Madera,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Metalmecánica,</a:t>
            </a:r>
            <a:r>
              <a:rPr sz="1200" spc="-6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etc.</a:t>
            </a:r>
            <a:endParaRPr sz="12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200" b="1" spc="-20" dirty="0">
                <a:solidFill>
                  <a:srgbClr val="585858"/>
                </a:solidFill>
                <a:latin typeface="Segoe UI"/>
                <a:cs typeface="Segoe UI"/>
              </a:rPr>
              <a:t>REPAUT </a:t>
            </a:r>
            <a:r>
              <a:rPr sz="1200" b="1" dirty="0">
                <a:solidFill>
                  <a:srgbClr val="585858"/>
                </a:solidFill>
                <a:latin typeface="Segoe UI"/>
                <a:cs typeface="Segoe UI"/>
              </a:rPr>
              <a:t>Y</a:t>
            </a:r>
            <a:r>
              <a:rPr sz="1200" b="1" spc="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ALICAR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19602" y="5548629"/>
            <a:ext cx="5994528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Centros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reparación,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ensayos y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control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procesos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del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sector</a:t>
            </a:r>
            <a:r>
              <a:rPr sz="1200" spc="-17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automoción</a:t>
            </a:r>
            <a:endParaRPr sz="12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CONCESIONARIOS DE </a:t>
            </a:r>
            <a:r>
              <a:rPr sz="1200" b="1" spc="-10" dirty="0">
                <a:solidFill>
                  <a:srgbClr val="585858"/>
                </a:solidFill>
                <a:latin typeface="Segoe UI"/>
                <a:cs typeface="Segoe UI"/>
              </a:rPr>
              <a:t>AUTOMOVILES</a:t>
            </a:r>
            <a:endParaRPr sz="1200" dirty="0">
              <a:latin typeface="Segoe UI"/>
              <a:cs typeface="Segoe UI"/>
            </a:endParaRPr>
          </a:p>
          <a:p>
            <a:pPr marL="352425">
              <a:lnSpc>
                <a:spcPct val="100000"/>
              </a:lnSpc>
              <a:spcBef>
                <a:spcPts val="1000"/>
              </a:spcBef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Concesionarios oficiales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de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primeras marcas 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(BMW,</a:t>
            </a:r>
            <a:r>
              <a:rPr sz="1200" spc="-5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SKODA</a:t>
            </a:r>
            <a:r>
              <a:rPr lang="es-ES" sz="1200" spc="-15" dirty="0">
                <a:solidFill>
                  <a:srgbClr val="585858"/>
                </a:solidFill>
                <a:latin typeface="Segoe UI"/>
                <a:cs typeface="Segoe UI"/>
              </a:rPr>
              <a:t>, RENAULT, DACIA</a:t>
            </a: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)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1A2F0A5-0029-43EF-AE3C-9AA7DB70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9" y="206959"/>
            <a:ext cx="1225402" cy="5913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6E8813-230F-43BE-A89B-6E0557BC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125" y="206959"/>
            <a:ext cx="1121761" cy="5425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2DC5C3C-A915-41B7-A32D-2EE40FED4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56" y="865071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32350"/>
          </a:xfrm>
          <a:custGeom>
            <a:avLst/>
            <a:gdLst/>
            <a:ahLst/>
            <a:cxnLst/>
            <a:rect l="l" t="t" r="r" b="b"/>
            <a:pathLst>
              <a:path w="2823210" h="4832350">
                <a:moveTo>
                  <a:pt x="0" y="4831842"/>
                </a:moveTo>
                <a:lnTo>
                  <a:pt x="2823210" y="4831842"/>
                </a:lnTo>
                <a:lnTo>
                  <a:pt x="2823210" y="0"/>
                </a:lnTo>
                <a:lnTo>
                  <a:pt x="0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505710" cy="669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spc="-5" dirty="0">
                <a:solidFill>
                  <a:prstClr val="black"/>
                </a:solidFill>
                <a:latin typeface="Segoe UI"/>
                <a:cs typeface="Segoe UI"/>
              </a:rPr>
              <a:t>PORSCHE CHILE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184150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Cabina</a:t>
            </a:r>
            <a:r>
              <a:rPr kumimoji="0" lang="es-ES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de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Pintura</a:t>
            </a:r>
            <a:r>
              <a:rPr kumimoji="0" lang="es-ES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y zonas de preparación.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202435"/>
            <a:ext cx="2823210" cy="837438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70"/>
                </a:moveTo>
                <a:lnTo>
                  <a:pt x="2823210" y="1207770"/>
                </a:lnTo>
                <a:lnTo>
                  <a:pt x="2823210" y="0"/>
                </a:lnTo>
                <a:lnTo>
                  <a:pt x="0" y="0"/>
                </a:lnTo>
                <a:lnTo>
                  <a:pt x="0" y="120777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1202435"/>
            <a:ext cx="134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28831" y="986789"/>
            <a:ext cx="771905" cy="771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09781" y="967739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3"/>
                </a:moveTo>
                <a:lnTo>
                  <a:pt x="810005" y="809243"/>
                </a:lnTo>
                <a:lnTo>
                  <a:pt x="810005" y="0"/>
                </a:lnTo>
                <a:lnTo>
                  <a:pt x="0" y="0"/>
                </a:lnTo>
                <a:lnTo>
                  <a:pt x="0" y="809243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F90E27C-F899-4E70-B1B2-BF567BC9D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5" y="574493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67D0C7D-4A2C-49AF-99A7-063BDDCC1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" y="62531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D3E39C-3CC7-4A04-B803-AAF6F499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326" y="74578"/>
            <a:ext cx="1121761" cy="5425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5275AF-2828-4F3B-B130-34002ABD9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7" y="2044058"/>
            <a:ext cx="6374900" cy="47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4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32350"/>
          </a:xfrm>
          <a:custGeom>
            <a:avLst/>
            <a:gdLst/>
            <a:ahLst/>
            <a:cxnLst/>
            <a:rect l="l" t="t" r="r" b="b"/>
            <a:pathLst>
              <a:path w="2823210" h="4832350">
                <a:moveTo>
                  <a:pt x="0" y="4831842"/>
                </a:moveTo>
                <a:lnTo>
                  <a:pt x="2823210" y="4831842"/>
                </a:lnTo>
                <a:lnTo>
                  <a:pt x="2823210" y="0"/>
                </a:lnTo>
                <a:lnTo>
                  <a:pt x="0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505710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LEVER</a:t>
            </a:r>
            <a:r>
              <a:rPr sz="1200" b="1" spc="-10" dirty="0">
                <a:latin typeface="Segoe UI"/>
                <a:cs typeface="Segoe UI"/>
              </a:rPr>
              <a:t> TOUCH</a:t>
            </a:r>
            <a:endParaRPr sz="1200">
              <a:latin typeface="Segoe UI"/>
              <a:cs typeface="Segoe UI"/>
            </a:endParaRPr>
          </a:p>
          <a:p>
            <a:pPr marL="184150" marR="5080" indent="-171450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184150" algn="l"/>
              </a:tabLst>
            </a:pPr>
            <a:r>
              <a:rPr sz="1200" spc="-5" dirty="0">
                <a:latin typeface="Segoe UI"/>
                <a:cs typeface="Segoe UI"/>
              </a:rPr>
              <a:t>Centro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Recuperación </a:t>
            </a:r>
            <a:r>
              <a:rPr sz="1200" dirty="0">
                <a:latin typeface="Segoe UI"/>
                <a:cs typeface="Segoe UI"/>
              </a:rPr>
              <a:t>estado</a:t>
            </a:r>
            <a:r>
              <a:rPr sz="1200" spc="-1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de  fábrica de </a:t>
            </a:r>
            <a:r>
              <a:rPr sz="1200" spc="-5" dirty="0">
                <a:latin typeface="Segoe UI"/>
                <a:cs typeface="Segoe UI"/>
              </a:rPr>
              <a:t>vehículos</a:t>
            </a:r>
            <a:r>
              <a:rPr sz="1200" spc="-7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dañados.</a:t>
            </a:r>
            <a:endParaRPr sz="1200">
              <a:latin typeface="Segoe UI"/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835"/>
              </a:spcBef>
              <a:buFont typeface="Wingdings"/>
              <a:buChar char=""/>
              <a:tabLst>
                <a:tab pos="184150" algn="l"/>
              </a:tabLst>
            </a:pPr>
            <a:r>
              <a:rPr sz="1200" b="1" spc="-5" dirty="0">
                <a:latin typeface="Segoe UI"/>
                <a:cs typeface="Segoe UI"/>
              </a:rPr>
              <a:t>Cabina de</a:t>
            </a:r>
            <a:r>
              <a:rPr sz="1200" b="1" spc="-1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Pintura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202435"/>
            <a:ext cx="2823210" cy="837438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70"/>
                </a:moveTo>
                <a:lnTo>
                  <a:pt x="2823210" y="1207770"/>
                </a:lnTo>
                <a:lnTo>
                  <a:pt x="2823210" y="0"/>
                </a:lnTo>
                <a:lnTo>
                  <a:pt x="0" y="0"/>
                </a:lnTo>
                <a:lnTo>
                  <a:pt x="0" y="120777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1202435"/>
            <a:ext cx="134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Automóvil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28831" y="986789"/>
            <a:ext cx="771905" cy="771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09781" y="967739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3"/>
                </a:moveTo>
                <a:lnTo>
                  <a:pt x="810005" y="809243"/>
                </a:lnTo>
                <a:lnTo>
                  <a:pt x="810005" y="0"/>
                </a:lnTo>
                <a:lnTo>
                  <a:pt x="0" y="0"/>
                </a:lnTo>
                <a:lnTo>
                  <a:pt x="0" y="809243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82F9EFA-B47A-4077-998E-72F6EF8FE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45" y="2088643"/>
            <a:ext cx="6248400" cy="4686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90E27C-F899-4E70-B1B2-BF567BC9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5" y="574493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67D0C7D-4A2C-49AF-99A7-063BDDCC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" y="62531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D3E39C-3CC7-4A04-B803-AAF6F499C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326" y="74578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536190" cy="1120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LEVER </a:t>
            </a:r>
            <a:r>
              <a:rPr sz="1200" b="1" spc="-15" dirty="0">
                <a:latin typeface="Segoe UI"/>
                <a:cs typeface="Segoe UI"/>
              </a:rPr>
              <a:t>TOUCH</a:t>
            </a:r>
            <a:r>
              <a:rPr sz="1200" b="1" spc="-2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(Barcelona)</a:t>
            </a:r>
            <a:endParaRPr sz="1200">
              <a:latin typeface="Segoe UI"/>
              <a:cs typeface="Segoe UI"/>
            </a:endParaRPr>
          </a:p>
          <a:p>
            <a:pPr marL="460375" marR="36195" indent="-266065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460375" algn="l"/>
                <a:tab pos="461009" algn="l"/>
              </a:tabLst>
            </a:pPr>
            <a:r>
              <a:rPr sz="1200" spc="-5" dirty="0">
                <a:latin typeface="Segoe UI"/>
                <a:cs typeface="Segoe UI"/>
              </a:rPr>
              <a:t>Centro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Recuperación </a:t>
            </a:r>
            <a:r>
              <a:rPr sz="1200" dirty="0">
                <a:latin typeface="Segoe UI"/>
                <a:cs typeface="Segoe UI"/>
              </a:rPr>
              <a:t>del  estado de fábrica de</a:t>
            </a:r>
            <a:r>
              <a:rPr sz="1200" spc="-10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vehículos  </a:t>
            </a:r>
            <a:r>
              <a:rPr sz="1200" dirty="0">
                <a:latin typeface="Segoe UI"/>
                <a:cs typeface="Segoe UI"/>
              </a:rPr>
              <a:t>dañados.</a:t>
            </a:r>
            <a:endParaRPr sz="1200">
              <a:latin typeface="Segoe UI"/>
              <a:cs typeface="Segoe UI"/>
            </a:endParaRPr>
          </a:p>
          <a:p>
            <a:pPr marL="460375" indent="-266700">
              <a:lnSpc>
                <a:spcPct val="100000"/>
              </a:lnSpc>
              <a:spcBef>
                <a:spcPts val="830"/>
              </a:spcBef>
              <a:buFont typeface="Wingdings"/>
              <a:buChar char=""/>
              <a:tabLst>
                <a:tab pos="460375" algn="l"/>
                <a:tab pos="461009" algn="l"/>
              </a:tabLst>
            </a:pPr>
            <a:r>
              <a:rPr sz="1200" b="1" dirty="0">
                <a:latin typeface="Segoe UI"/>
                <a:cs typeface="Segoe UI"/>
              </a:rPr>
              <a:t>Zonas </a:t>
            </a:r>
            <a:r>
              <a:rPr sz="1200" b="1" spc="-5" dirty="0">
                <a:latin typeface="Segoe UI"/>
                <a:cs typeface="Segoe UI"/>
              </a:rPr>
              <a:t>de </a:t>
            </a:r>
            <a:r>
              <a:rPr sz="1200" b="1" spc="-10" dirty="0">
                <a:latin typeface="Segoe UI"/>
                <a:cs typeface="Segoe UI"/>
              </a:rPr>
              <a:t>Reparación</a:t>
            </a:r>
            <a:r>
              <a:rPr sz="1200" b="1" spc="-60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Express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188972"/>
            <a:ext cx="2823210" cy="837185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1188973"/>
            <a:ext cx="134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Automóvil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28831" y="986789"/>
            <a:ext cx="771905" cy="771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09781" y="967739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3"/>
                </a:moveTo>
                <a:lnTo>
                  <a:pt x="810005" y="809243"/>
                </a:lnTo>
                <a:lnTo>
                  <a:pt x="810005" y="0"/>
                </a:lnTo>
                <a:lnTo>
                  <a:pt x="0" y="0"/>
                </a:lnTo>
                <a:lnTo>
                  <a:pt x="0" y="809243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2AD686C-051E-47D2-8689-BAE5C599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551" y="2088643"/>
            <a:ext cx="6352049" cy="476403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73FE1D8-3624-4019-BB17-06E0CF777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21" y="109376"/>
            <a:ext cx="1121761" cy="54259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F2411F3-7925-4E02-897C-45BC78880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9" y="84989"/>
            <a:ext cx="1225402" cy="5913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1F3C306-C2EE-41A9-815E-12F4B01D4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40" y="561008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037588"/>
            <a:ext cx="2404745" cy="141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CESVIMAP:</a:t>
            </a:r>
            <a:endParaRPr sz="1200">
              <a:latin typeface="Segoe UI"/>
              <a:cs typeface="Segoe UI"/>
            </a:endParaRPr>
          </a:p>
          <a:p>
            <a:pPr marL="460375" marR="5080" indent="-266065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460375" algn="l"/>
                <a:tab pos="461009" algn="l"/>
              </a:tabLst>
            </a:pPr>
            <a:r>
              <a:rPr sz="1200" spc="-5" dirty="0">
                <a:latin typeface="Segoe UI"/>
                <a:cs typeface="Segoe UI"/>
              </a:rPr>
              <a:t>Centro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Experimentación</a:t>
            </a:r>
            <a:r>
              <a:rPr sz="1200" spc="-7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y  </a:t>
            </a:r>
            <a:r>
              <a:rPr sz="1200" spc="-5" dirty="0">
                <a:latin typeface="Segoe UI"/>
                <a:cs typeface="Segoe UI"/>
              </a:rPr>
              <a:t>Seguridad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Vial</a:t>
            </a:r>
            <a:endParaRPr sz="1200">
              <a:latin typeface="Segoe UI"/>
              <a:cs typeface="Segoe UI"/>
            </a:endParaRPr>
          </a:p>
          <a:p>
            <a:pPr marL="460375" indent="-266700">
              <a:lnSpc>
                <a:spcPct val="100000"/>
              </a:lnSpc>
              <a:spcBef>
                <a:spcPts val="835"/>
              </a:spcBef>
              <a:buFont typeface="Wingdings"/>
              <a:buChar char=""/>
              <a:tabLst>
                <a:tab pos="460375" algn="l"/>
                <a:tab pos="461009" algn="l"/>
              </a:tabLst>
            </a:pPr>
            <a:r>
              <a:rPr sz="1200" b="1" spc="-5" dirty="0">
                <a:latin typeface="Segoe UI"/>
                <a:cs typeface="Segoe UI"/>
              </a:rPr>
              <a:t>Cabina de</a:t>
            </a:r>
            <a:r>
              <a:rPr sz="1200" b="1" spc="305" dirty="0">
                <a:latin typeface="Segoe UI"/>
                <a:cs typeface="Segoe UI"/>
              </a:rPr>
              <a:t> </a:t>
            </a:r>
            <a:r>
              <a:rPr sz="1200" b="1" spc="-5" dirty="0">
                <a:latin typeface="Segoe UI"/>
                <a:cs typeface="Segoe UI"/>
              </a:rPr>
              <a:t>pintura.</a:t>
            </a:r>
            <a:endParaRPr sz="1200">
              <a:latin typeface="Segoe UI"/>
              <a:cs typeface="Segoe UI"/>
            </a:endParaRPr>
          </a:p>
          <a:p>
            <a:pPr marL="460375" marR="615950" indent="-266065">
              <a:lnSpc>
                <a:spcPts val="1300"/>
              </a:lnSpc>
              <a:spcBef>
                <a:spcPts val="1015"/>
              </a:spcBef>
              <a:buFont typeface="Wingdings"/>
              <a:buChar char=""/>
              <a:tabLst>
                <a:tab pos="460375" algn="l"/>
                <a:tab pos="461009" algn="l"/>
              </a:tabLst>
            </a:pPr>
            <a:r>
              <a:rPr sz="1200" spc="-5" dirty="0">
                <a:latin typeface="Segoe UI"/>
                <a:cs typeface="Segoe UI"/>
              </a:rPr>
              <a:t>Secado con</a:t>
            </a:r>
            <a:r>
              <a:rPr sz="1200" spc="-7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Paneles  </a:t>
            </a:r>
            <a:r>
              <a:rPr sz="1200" spc="-5" dirty="0">
                <a:latin typeface="Segoe UI"/>
                <a:cs typeface="Segoe UI"/>
              </a:rPr>
              <a:t>Endotérmicos.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199895"/>
            <a:ext cx="2823210" cy="83769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1199896"/>
            <a:ext cx="134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Automóvil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84201" y="2088642"/>
            <a:ext cx="7425579" cy="4759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28831" y="986789"/>
            <a:ext cx="771905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09781" y="967739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3"/>
                </a:moveTo>
                <a:lnTo>
                  <a:pt x="810005" y="809243"/>
                </a:lnTo>
                <a:lnTo>
                  <a:pt x="810005" y="0"/>
                </a:lnTo>
                <a:lnTo>
                  <a:pt x="0" y="0"/>
                </a:lnTo>
                <a:lnTo>
                  <a:pt x="0" y="809243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5921016-E156-473A-AEA8-DD93BE436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27" y="571952"/>
            <a:ext cx="2145978" cy="6279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91D4528-6633-48ED-AA15-B6F7149E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9" y="58720"/>
            <a:ext cx="1225402" cy="59136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772CC94-0D9C-4E7C-A77E-D2C776DC7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745" y="87439"/>
            <a:ext cx="1121761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4150" algn="l"/>
              </a:tabLst>
            </a:pPr>
            <a:r>
              <a:rPr lang="es-ES" sz="1200" b="1" spc="-20" dirty="0">
                <a:latin typeface="Segoe UI"/>
                <a:cs typeface="Segoe UI"/>
              </a:rPr>
              <a:t>MEDIMOTOR  MALLORCA</a:t>
            </a:r>
            <a:endParaRPr sz="1200" dirty="0">
              <a:latin typeface="Segoe UI"/>
              <a:cs typeface="Segoe UI"/>
            </a:endParaRPr>
          </a:p>
          <a:p>
            <a:pPr marL="455930" marR="5080" lvl="1" indent="-171450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456565" algn="l"/>
              </a:tabLst>
            </a:pPr>
            <a:r>
              <a:rPr lang="es-ES" sz="1200" spc="-5" dirty="0">
                <a:latin typeface="Segoe UI"/>
                <a:cs typeface="Segoe UI"/>
              </a:rPr>
              <a:t>Elevadores y muebles de taller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Segoe UI"/>
                <a:cs typeface="Segoe UI"/>
              </a:rPr>
              <a:t>Automóvil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7685A83-06FC-4700-9367-052F75D9F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08" y="2074907"/>
            <a:ext cx="3548930" cy="47319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48B0FEE-F0A7-4D5B-9EF5-DC0BDF108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88" y="2074907"/>
            <a:ext cx="5388073" cy="472405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BB43ECC-EB48-42AA-97B8-5B327FFED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958" y="67334"/>
            <a:ext cx="1121761" cy="5425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F177BB5-02E1-400A-B34F-F53A8B6EC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03" y="67334"/>
            <a:ext cx="1225402" cy="5913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D9B89C0-F971-446B-9D21-3357378A9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16" y="545127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kumimoji="0" lang="es-ES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MEDIMOTOR  MALLORCA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spc="-5" dirty="0">
                <a:solidFill>
                  <a:prstClr val="black"/>
                </a:solidFill>
                <a:latin typeface="Segoe UI"/>
                <a:cs typeface="Segoe UI"/>
              </a:rPr>
              <a:t>Cabina de pintura, zona doble de preparación y box de pintura.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A07BC78-17E5-4D84-BD70-9462EE35C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50" y="2059407"/>
            <a:ext cx="6370723" cy="477804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1EFF4BC-409D-46CF-818A-AD214799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03" y="582875"/>
            <a:ext cx="2145978" cy="62794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F6E4413-5722-4074-9693-CE23712B5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9" y="75358"/>
            <a:ext cx="1225402" cy="59136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013DC67-ACEA-43C3-9C9C-7F50BF29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406" y="111308"/>
            <a:ext cx="112176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4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lang="es-ES" sz="1200" b="1" spc="-20" dirty="0">
                <a:solidFill>
                  <a:prstClr val="black"/>
                </a:solidFill>
                <a:latin typeface="Segoe UI"/>
                <a:cs typeface="Segoe UI"/>
              </a:rPr>
              <a:t>AUTOMOBILES SANCHEZ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dirty="0">
                <a:solidFill>
                  <a:prstClr val="black"/>
                </a:solidFill>
                <a:latin typeface="Segoe UI"/>
                <a:cs typeface="Segoe UI"/>
              </a:rPr>
              <a:t>Elevadores, sistemas de aspiración y muebles de taller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35E1ACA-9991-46FE-ABF4-D38CCBC57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91" y="2088643"/>
            <a:ext cx="6257827" cy="46933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2C5FC8-27BF-40CA-9467-0DFEA9A6E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197" y="131017"/>
            <a:ext cx="1121761" cy="54259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1BCC2F4-91C0-41B4-8B7A-ED517B438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39" y="112445"/>
            <a:ext cx="1225402" cy="59136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40D968D-FDA5-473F-B5B4-41B048644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18" y="582875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5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kumimoji="0" lang="es-ES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AUTOMOBILES SANCHEZ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Elevadores, sistemas de aspiración y muebles de taller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1325"/>
            <a:ext cx="2823210" cy="826261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D6EDF74-DCA1-420A-8CB4-527F90C7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80" y="2056354"/>
            <a:ext cx="6348212" cy="47611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AE60453-C3A9-41E2-A7E8-EA3BC334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78" y="582875"/>
            <a:ext cx="2145978" cy="6279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F9E1640-418A-4F5C-943B-84A6EBDC5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5" y="92623"/>
            <a:ext cx="1225402" cy="59136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38EDAAC-81D3-4C14-B577-03D6D7C20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960" y="104654"/>
            <a:ext cx="112176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4150" algn="l"/>
              </a:tabLst>
            </a:pPr>
            <a:r>
              <a:rPr lang="es-ES" sz="1200" b="1" spc="-20" dirty="0" err="1">
                <a:latin typeface="Segoe UI"/>
                <a:cs typeface="Segoe UI"/>
              </a:rPr>
              <a:t>Albamoción</a:t>
            </a:r>
            <a:r>
              <a:rPr lang="es-ES" sz="1200" b="1" spc="-20" dirty="0">
                <a:latin typeface="Segoe UI"/>
                <a:cs typeface="Segoe UI"/>
              </a:rPr>
              <a:t> Ciudad Real</a:t>
            </a:r>
            <a:endParaRPr sz="1200" dirty="0">
              <a:latin typeface="Segoe UI"/>
              <a:cs typeface="Segoe UI"/>
            </a:endParaRPr>
          </a:p>
          <a:p>
            <a:pPr marL="455930" marR="5080" lvl="1" indent="-171450">
              <a:lnSpc>
                <a:spcPts val="1300"/>
              </a:lnSpc>
              <a:spcBef>
                <a:spcPts val="1010"/>
              </a:spcBef>
              <a:buFont typeface="Wingdings"/>
              <a:buChar char=""/>
              <a:tabLst>
                <a:tab pos="456565" algn="l"/>
              </a:tabLst>
            </a:pPr>
            <a:r>
              <a:rPr sz="1200" spc="-5" dirty="0" err="1">
                <a:latin typeface="Segoe UI"/>
                <a:cs typeface="Segoe UI"/>
              </a:rPr>
              <a:t>Cabina</a:t>
            </a:r>
            <a:r>
              <a:rPr sz="1200" spc="-5" dirty="0">
                <a:latin typeface="Segoe UI"/>
                <a:cs typeface="Segoe UI"/>
              </a:rPr>
              <a:t> </a:t>
            </a:r>
            <a:r>
              <a:rPr lang="es-ES" sz="1200" spc="-5" dirty="0">
                <a:latin typeface="Segoe UI"/>
                <a:cs typeface="Segoe UI"/>
              </a:rPr>
              <a:t>de pintura, zonas de preparación y box de pintura</a:t>
            </a:r>
            <a:r>
              <a:rPr sz="1200" spc="-5" dirty="0">
                <a:latin typeface="Segoe UI"/>
                <a:cs typeface="Segoe UI"/>
              </a:rPr>
              <a:t>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Segoe UI"/>
                <a:cs typeface="Segoe UI"/>
              </a:rPr>
              <a:t>Automóvil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20C8ED3-6E13-4B95-A026-D10261F8B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5" y="2104262"/>
            <a:ext cx="6324600" cy="47434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5B8C889-C306-4F1B-AE5E-1D7AB4FE3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4" y="56911"/>
            <a:ext cx="1121761" cy="54868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59DF34C-8388-4D0D-B42A-E8859D4F1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1" y="56911"/>
            <a:ext cx="1225402" cy="59136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26EEB52-E38D-466D-8736-774D2D14A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15" y="582367"/>
            <a:ext cx="2145978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kumimoji="0" lang="es-ES" sz="12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Albamoción</a:t>
            </a:r>
            <a:r>
              <a:rPr kumimoji="0" lang="es-ES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Ciudad Real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spc="-5" dirty="0" err="1">
                <a:solidFill>
                  <a:prstClr val="black"/>
                </a:solidFill>
                <a:latin typeface="Segoe UI"/>
                <a:cs typeface="Segoe UI"/>
              </a:rPr>
              <a:t>Minibench</a:t>
            </a:r>
            <a:r>
              <a:rPr lang="es-ES" sz="1200" spc="-5" dirty="0">
                <a:solidFill>
                  <a:prstClr val="black"/>
                </a:solidFill>
                <a:latin typeface="Segoe UI"/>
                <a:cs typeface="Segoe UI"/>
              </a:rPr>
              <a:t> y área de carrocería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DCAE738-EDCE-47D9-B94D-9CDEEAECE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69" y="2069255"/>
            <a:ext cx="7167686" cy="477845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106FF42-2CE9-45B0-B6F9-06E8CD8A5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03" y="546808"/>
            <a:ext cx="2145978" cy="6279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2F71A88-2B7A-460A-91EE-E6163B022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90" y="39291"/>
            <a:ext cx="1225402" cy="5913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F1E5A77-77C2-4C2C-8728-98BB7C5CA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761" y="39291"/>
            <a:ext cx="112176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7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17233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585858"/>
                </a:solidFill>
                <a:latin typeface="Segoe UI"/>
                <a:cs typeface="Segoe UI"/>
              </a:rPr>
              <a:t>EQUIPO</a:t>
            </a:r>
            <a:r>
              <a:rPr sz="2000" b="1" spc="-7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2000" b="1" spc="-10" dirty="0">
                <a:solidFill>
                  <a:srgbClr val="585858"/>
                </a:solidFill>
                <a:latin typeface="Segoe UI"/>
                <a:cs typeface="Segoe UI"/>
              </a:rPr>
              <a:t>HUMANO:</a:t>
            </a:r>
            <a:endParaRPr sz="20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150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Proyecto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6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b="1" spc="-5" dirty="0">
                <a:solidFill>
                  <a:srgbClr val="585858"/>
                </a:solidFill>
                <a:latin typeface="Segoe UI"/>
                <a:cs typeface="Segoe UI"/>
              </a:rPr>
              <a:t>Diseño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Ejecución</a:t>
            </a:r>
            <a:endParaRPr sz="1200" dirty="0">
              <a:latin typeface="Segoe UI"/>
              <a:cs typeface="Segoe UI"/>
            </a:endParaRPr>
          </a:p>
          <a:p>
            <a:pPr marL="590550" indent="-203835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591185" algn="l"/>
              </a:tabLst>
            </a:pPr>
            <a:r>
              <a:rPr sz="1200" spc="-15" dirty="0">
                <a:solidFill>
                  <a:srgbClr val="585858"/>
                </a:solidFill>
                <a:latin typeface="Segoe UI"/>
                <a:cs typeface="Segoe UI"/>
              </a:rPr>
              <a:t>Post-Venta</a:t>
            </a:r>
            <a:endParaRPr sz="1200" dirty="0">
              <a:latin typeface="Segoe UI"/>
              <a:cs typeface="Segoe UI"/>
            </a:endParaRPr>
          </a:p>
          <a:p>
            <a:pPr marL="548640" indent="-161925">
              <a:lnSpc>
                <a:spcPct val="100000"/>
              </a:lnSpc>
              <a:spcBef>
                <a:spcPts val="565"/>
              </a:spcBef>
              <a:buFont typeface="Wingdings"/>
              <a:buChar char=""/>
              <a:tabLst>
                <a:tab pos="549275" algn="l"/>
              </a:tabLst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Asistencia </a:t>
            </a:r>
            <a:r>
              <a:rPr sz="1200" spc="-10" dirty="0">
                <a:solidFill>
                  <a:srgbClr val="585858"/>
                </a:solidFill>
                <a:latin typeface="Segoe UI"/>
                <a:cs typeface="Segoe UI"/>
              </a:rPr>
              <a:t>Remota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60928" y="2037588"/>
            <a:ext cx="5310505" cy="183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Segoe UI"/>
                <a:cs typeface="Segoe UI"/>
              </a:rPr>
              <a:t>PROYECTO:</a:t>
            </a:r>
            <a:endParaRPr sz="1200" dirty="0">
              <a:latin typeface="Segoe UI"/>
              <a:cs typeface="Segoe UI"/>
            </a:endParaRPr>
          </a:p>
          <a:p>
            <a:pPr marL="184150" marR="5080" indent="-171450" algn="just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5" dirty="0">
                <a:latin typeface="Segoe UI"/>
                <a:cs typeface="Segoe UI"/>
              </a:rPr>
              <a:t>En </a:t>
            </a:r>
            <a:r>
              <a:rPr sz="1200" dirty="0">
                <a:latin typeface="Segoe UI"/>
                <a:cs typeface="Segoe UI"/>
              </a:rPr>
              <a:t>Martech </a:t>
            </a:r>
            <a:r>
              <a:rPr lang="es-ES" sz="1200" spc="-10" dirty="0" err="1">
                <a:latin typeface="Segoe UI"/>
                <a:cs typeface="Segoe UI"/>
              </a:rPr>
              <a:t>Corporation</a:t>
            </a:r>
            <a:r>
              <a:rPr sz="1200" spc="-10" dirty="0">
                <a:latin typeface="Segoe UI"/>
                <a:cs typeface="Segoe UI"/>
              </a:rPr>
              <a:t>, </a:t>
            </a:r>
            <a:r>
              <a:rPr sz="1200" spc="-5" dirty="0">
                <a:latin typeface="Segoe UI"/>
                <a:cs typeface="Segoe UI"/>
              </a:rPr>
              <a:t>apostamos por la implementación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procesos  </a:t>
            </a:r>
            <a:r>
              <a:rPr sz="1200" spc="-5" dirty="0">
                <a:latin typeface="Segoe UI"/>
                <a:cs typeface="Segoe UI"/>
              </a:rPr>
              <a:t>altamente productivos. Ello supone la capacitación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dotación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los  conocimientos necesarios </a:t>
            </a:r>
            <a:r>
              <a:rPr sz="1200" spc="-10" dirty="0">
                <a:latin typeface="Segoe UI"/>
                <a:cs typeface="Segoe UI"/>
              </a:rPr>
              <a:t>para llevar </a:t>
            </a:r>
            <a:r>
              <a:rPr sz="1200" dirty="0">
                <a:latin typeface="Segoe UI"/>
                <a:cs typeface="Segoe UI"/>
              </a:rPr>
              <a:t>a </a:t>
            </a:r>
            <a:r>
              <a:rPr sz="1200" spc="-5" dirty="0">
                <a:latin typeface="Segoe UI"/>
                <a:cs typeface="Segoe UI"/>
              </a:rPr>
              <a:t>cabo un flujo productivo, eficiente </a:t>
            </a:r>
            <a:r>
              <a:rPr sz="1200" dirty="0">
                <a:latin typeface="Segoe UI"/>
                <a:cs typeface="Segoe UI"/>
              </a:rPr>
              <a:t>y  de </a:t>
            </a:r>
            <a:r>
              <a:rPr sz="1200" spc="-5" dirty="0">
                <a:latin typeface="Segoe UI"/>
                <a:cs typeface="Segoe UI"/>
              </a:rPr>
              <a:t>calidad. Asesoramiento, acompañamiento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auditoría, son la clave </a:t>
            </a:r>
            <a:r>
              <a:rPr sz="1200" dirty="0">
                <a:latin typeface="Segoe UI"/>
                <a:cs typeface="Segoe UI"/>
              </a:rPr>
              <a:t>del  </a:t>
            </a:r>
            <a:r>
              <a:rPr sz="1200" spc="-5" dirty="0">
                <a:latin typeface="Segoe UI"/>
                <a:cs typeface="Segoe UI"/>
              </a:rPr>
              <a:t>éxito.</a:t>
            </a:r>
            <a:endParaRPr sz="1200" dirty="0">
              <a:latin typeface="Segoe UI"/>
              <a:cs typeface="Segoe UI"/>
            </a:endParaRPr>
          </a:p>
          <a:p>
            <a:pPr marL="184150" marR="5715" indent="-171450" algn="just">
              <a:lnSpc>
                <a:spcPts val="1440"/>
              </a:lnSpc>
              <a:spcBef>
                <a:spcPts val="40"/>
              </a:spcBef>
              <a:buFont typeface="Wingdings"/>
              <a:buChar char=""/>
              <a:tabLst>
                <a:tab pos="184150" algn="l"/>
              </a:tabLst>
            </a:pP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Departamento Comercial con amplios conocimientos </a:t>
            </a:r>
            <a:r>
              <a:rPr sz="1200" dirty="0">
                <a:solidFill>
                  <a:srgbClr val="585858"/>
                </a:solidFill>
                <a:latin typeface="Arial"/>
                <a:cs typeface="Arial"/>
              </a:rPr>
              <a:t>y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Especialización </a:t>
            </a:r>
            <a:r>
              <a:rPr sz="1200" spc="-15" dirty="0">
                <a:solidFill>
                  <a:srgbClr val="585858"/>
                </a:solidFill>
                <a:latin typeface="Arial"/>
                <a:cs typeface="Arial"/>
              </a:rPr>
              <a:t>en 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los</a:t>
            </a:r>
            <a:r>
              <a:rPr sz="120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diferentes</a:t>
            </a:r>
            <a:r>
              <a:rPr sz="120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sectores</a:t>
            </a:r>
            <a:r>
              <a:rPr sz="120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20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actuación</a:t>
            </a:r>
            <a:r>
              <a:rPr sz="120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20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la</a:t>
            </a:r>
            <a:r>
              <a:rPr sz="120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empresa,</a:t>
            </a:r>
            <a:r>
              <a:rPr sz="120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con</a:t>
            </a:r>
            <a:r>
              <a:rPr sz="120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capacidad</a:t>
            </a:r>
            <a:r>
              <a:rPr sz="120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técnica,</a:t>
            </a:r>
            <a:endParaRPr sz="1200" dirty="0">
              <a:latin typeface="Arial"/>
              <a:cs typeface="Arial"/>
            </a:endParaRPr>
          </a:p>
          <a:p>
            <a:pPr marL="184150">
              <a:lnSpc>
                <a:spcPts val="1400"/>
              </a:lnSpc>
            </a:pP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para asesorar en la mejor solución </a:t>
            </a:r>
            <a:r>
              <a:rPr sz="1200" dirty="0">
                <a:solidFill>
                  <a:srgbClr val="585858"/>
                </a:solidFill>
                <a:latin typeface="Arial"/>
                <a:cs typeface="Arial"/>
              </a:rPr>
              <a:t>coste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beneficio para el</a:t>
            </a:r>
            <a:r>
              <a:rPr sz="1200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cliente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62651" y="2418607"/>
            <a:ext cx="2619755" cy="1743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3379215" y="4108450"/>
            <a:ext cx="5310505" cy="238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Segoe UI"/>
                <a:cs typeface="Segoe UI"/>
              </a:rPr>
              <a:t>DISEÑO:</a:t>
            </a:r>
            <a:endParaRPr sz="1200">
              <a:latin typeface="Segoe UI"/>
              <a:cs typeface="Segoe UI"/>
            </a:endParaRPr>
          </a:p>
          <a:p>
            <a:pPr marL="195580" marR="5080" indent="-183515" algn="just">
              <a:lnSpc>
                <a:spcPct val="120000"/>
              </a:lnSpc>
              <a:spcBef>
                <a:spcPts val="840"/>
              </a:spcBef>
              <a:buFont typeface="Wingdings"/>
              <a:buChar char=""/>
              <a:tabLst>
                <a:tab pos="196215" algn="l"/>
              </a:tabLst>
            </a:pPr>
            <a:r>
              <a:rPr sz="1200" spc="-5" dirty="0">
                <a:latin typeface="Segoe UI"/>
                <a:cs typeface="Segoe UI"/>
              </a:rPr>
              <a:t>Un equipo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ingeniería </a:t>
            </a:r>
            <a:r>
              <a:rPr sz="1200" spc="-10" dirty="0">
                <a:latin typeface="Segoe UI"/>
                <a:cs typeface="Segoe UI"/>
              </a:rPr>
              <a:t>Solvente </a:t>
            </a:r>
            <a:r>
              <a:rPr sz="1200" dirty="0">
                <a:latin typeface="Segoe UI"/>
                <a:cs typeface="Segoe UI"/>
              </a:rPr>
              <a:t>y altamente </a:t>
            </a:r>
            <a:r>
              <a:rPr sz="1200" spc="-5" dirty="0">
                <a:latin typeface="Segoe UI"/>
                <a:cs typeface="Segoe UI"/>
              </a:rPr>
              <a:t>cualificado </a:t>
            </a:r>
            <a:r>
              <a:rPr sz="1200" dirty="0">
                <a:latin typeface="Segoe UI"/>
                <a:cs typeface="Segoe UI"/>
              </a:rPr>
              <a:t>en el </a:t>
            </a:r>
            <a:r>
              <a:rPr sz="1200" spc="-5" dirty="0">
                <a:latin typeface="Segoe UI"/>
                <a:cs typeface="Segoe UI"/>
              </a:rPr>
              <a:t>desarrollo de  </a:t>
            </a:r>
            <a:r>
              <a:rPr sz="1200" spc="-10" dirty="0">
                <a:latin typeface="Segoe UI"/>
                <a:cs typeface="Segoe UI"/>
              </a:rPr>
              <a:t>proyectos </a:t>
            </a:r>
            <a:r>
              <a:rPr sz="1200" dirty="0">
                <a:latin typeface="Segoe UI"/>
                <a:cs typeface="Segoe UI"/>
              </a:rPr>
              <a:t>en </a:t>
            </a:r>
            <a:r>
              <a:rPr sz="1200" spc="-5" dirty="0">
                <a:latin typeface="Segoe UI"/>
                <a:cs typeface="Segoe UI"/>
              </a:rPr>
              <a:t>3D </a:t>
            </a:r>
            <a:r>
              <a:rPr sz="1200" dirty="0">
                <a:latin typeface="Segoe UI"/>
                <a:cs typeface="Segoe UI"/>
              </a:rPr>
              <a:t>, </a:t>
            </a:r>
            <a:r>
              <a:rPr sz="1200" spc="-5" dirty="0">
                <a:latin typeface="Segoe UI"/>
                <a:cs typeface="Segoe UI"/>
              </a:rPr>
              <a:t>Compuesto por </a:t>
            </a:r>
            <a:r>
              <a:rPr sz="1200" spc="-10" dirty="0">
                <a:latin typeface="Segoe UI"/>
                <a:cs typeface="Segoe UI"/>
              </a:rPr>
              <a:t>ingenieros superiores </a:t>
            </a:r>
            <a:r>
              <a:rPr sz="1200" spc="-5" dirty="0">
                <a:latin typeface="Segoe UI"/>
                <a:cs typeface="Segoe UI"/>
              </a:rPr>
              <a:t>diseñadores </a:t>
            </a:r>
            <a:r>
              <a:rPr sz="1200" dirty="0">
                <a:latin typeface="Segoe UI"/>
                <a:cs typeface="Segoe UI"/>
              </a:rPr>
              <a:t>y  </a:t>
            </a:r>
            <a:r>
              <a:rPr sz="1200" spc="-5" dirty="0">
                <a:latin typeface="Segoe UI"/>
                <a:cs typeface="Segoe UI"/>
              </a:rPr>
              <a:t>proyectistas. </a:t>
            </a:r>
            <a:r>
              <a:rPr sz="1200" spc="-10" dirty="0">
                <a:latin typeface="Segoe UI"/>
                <a:cs typeface="Segoe UI"/>
              </a:rPr>
              <a:t>comprometido para </a:t>
            </a:r>
            <a:r>
              <a:rPr sz="1200" spc="-5" dirty="0">
                <a:latin typeface="Segoe UI"/>
                <a:cs typeface="Segoe UI"/>
              </a:rPr>
              <a:t>desarrollar soluciones, </a:t>
            </a:r>
            <a:r>
              <a:rPr sz="1200" dirty="0">
                <a:latin typeface="Segoe UI"/>
                <a:cs typeface="Segoe UI"/>
              </a:rPr>
              <a:t>que </a:t>
            </a:r>
            <a:r>
              <a:rPr sz="1200" spc="-5" dirty="0">
                <a:latin typeface="Segoe UI"/>
                <a:cs typeface="Segoe UI"/>
              </a:rPr>
              <a:t>permitan  optimizar la productividad </a:t>
            </a:r>
            <a:r>
              <a:rPr sz="1200" dirty="0">
                <a:latin typeface="Segoe UI"/>
                <a:cs typeface="Segoe UI"/>
              </a:rPr>
              <a:t>y a su </a:t>
            </a:r>
            <a:r>
              <a:rPr sz="1200" spc="-5" dirty="0">
                <a:latin typeface="Segoe UI"/>
                <a:cs typeface="Segoe UI"/>
              </a:rPr>
              <a:t>vez sean: eficientes, </a:t>
            </a:r>
            <a:r>
              <a:rPr sz="1200" dirty="0">
                <a:latin typeface="Segoe UI"/>
                <a:cs typeface="Segoe UI"/>
              </a:rPr>
              <a:t>ajustadas en </a:t>
            </a:r>
            <a:r>
              <a:rPr sz="1200" spc="-5" dirty="0">
                <a:latin typeface="Segoe UI"/>
                <a:cs typeface="Segoe UI"/>
              </a:rPr>
              <a:t>los  costes, </a:t>
            </a:r>
            <a:r>
              <a:rPr sz="1200" dirty="0">
                <a:latin typeface="Segoe UI"/>
                <a:cs typeface="Segoe UI"/>
              </a:rPr>
              <a:t>garanticen el </a:t>
            </a:r>
            <a:r>
              <a:rPr sz="1200" spc="-5" dirty="0">
                <a:latin typeface="Segoe UI"/>
                <a:cs typeface="Segoe UI"/>
              </a:rPr>
              <a:t>beneficio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atiendan las necesidades reales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nuestros  clientes.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"/>
            </a:pPr>
            <a:endParaRPr sz="1350">
              <a:latin typeface="Times New Roman"/>
              <a:cs typeface="Times New Roman"/>
            </a:endParaRPr>
          </a:p>
          <a:p>
            <a:pPr marL="184150" marR="5080" indent="-172085" algn="just">
              <a:lnSpc>
                <a:spcPct val="100000"/>
              </a:lnSpc>
              <a:buFont typeface="Wingdings"/>
              <a:buChar char=""/>
              <a:tabLst>
                <a:tab pos="184785" algn="l"/>
              </a:tabLst>
            </a:pPr>
            <a:r>
              <a:rPr sz="1200" spc="-5" dirty="0">
                <a:latin typeface="Segoe UI"/>
                <a:cs typeface="Segoe UI"/>
              </a:rPr>
              <a:t>Nuestra Oficina </a:t>
            </a:r>
            <a:r>
              <a:rPr sz="1200" spc="-25" dirty="0">
                <a:latin typeface="Segoe UI"/>
                <a:cs typeface="Segoe UI"/>
              </a:rPr>
              <a:t>Técnica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10" dirty="0">
                <a:latin typeface="Segoe UI"/>
                <a:cs typeface="Segoe UI"/>
              </a:rPr>
              <a:t>Proyectos, </a:t>
            </a:r>
            <a:r>
              <a:rPr sz="1200" dirty="0">
                <a:latin typeface="Segoe UI"/>
                <a:cs typeface="Segoe UI"/>
              </a:rPr>
              <a:t>da </a:t>
            </a:r>
            <a:r>
              <a:rPr sz="1200" spc="-5" dirty="0">
                <a:latin typeface="Segoe UI"/>
                <a:cs typeface="Segoe UI"/>
              </a:rPr>
              <a:t>un </a:t>
            </a:r>
            <a:r>
              <a:rPr sz="1200" dirty="0">
                <a:latin typeface="Segoe UI"/>
                <a:cs typeface="Segoe UI"/>
              </a:rPr>
              <a:t>servicio </a:t>
            </a:r>
            <a:r>
              <a:rPr sz="1200" spc="-5" dirty="0">
                <a:latin typeface="Segoe UI"/>
                <a:cs typeface="Segoe UI"/>
              </a:rPr>
              <a:t>integral </a:t>
            </a:r>
            <a:r>
              <a:rPr sz="1200" dirty="0">
                <a:latin typeface="Segoe UI"/>
                <a:cs typeface="Segoe UI"/>
              </a:rPr>
              <a:t>y  </a:t>
            </a:r>
            <a:r>
              <a:rPr sz="1200" spc="-5" dirty="0">
                <a:latin typeface="Segoe UI"/>
                <a:cs typeface="Segoe UI"/>
              </a:rPr>
              <a:t>asesoramiento </a:t>
            </a:r>
            <a:r>
              <a:rPr sz="1200" spc="-10" dirty="0">
                <a:latin typeface="Segoe UI"/>
                <a:cs typeface="Segoe UI"/>
              </a:rPr>
              <a:t>para </a:t>
            </a:r>
            <a:r>
              <a:rPr sz="1200" spc="-5" dirty="0">
                <a:latin typeface="Segoe UI"/>
                <a:cs typeface="Segoe UI"/>
              </a:rPr>
              <a:t>nuevos montajes </a:t>
            </a:r>
            <a:r>
              <a:rPr sz="1200" dirty="0">
                <a:latin typeface="Segoe UI"/>
                <a:cs typeface="Segoe UI"/>
              </a:rPr>
              <a:t>e </a:t>
            </a:r>
            <a:r>
              <a:rPr sz="1200" spc="-5" dirty="0">
                <a:latin typeface="Segoe UI"/>
                <a:cs typeface="Segoe UI"/>
              </a:rPr>
              <a:t>instalaciones. “Llave </a:t>
            </a:r>
            <a:r>
              <a:rPr sz="1200" dirty="0">
                <a:latin typeface="Segoe UI"/>
                <a:cs typeface="Segoe UI"/>
              </a:rPr>
              <a:t>en </a:t>
            </a:r>
            <a:r>
              <a:rPr sz="1200" spc="-20" dirty="0">
                <a:latin typeface="Segoe UI"/>
                <a:cs typeface="Segoe UI"/>
              </a:rPr>
              <a:t>mano” </a:t>
            </a:r>
            <a:r>
              <a:rPr sz="1200" spc="-10" dirty="0">
                <a:latin typeface="Segoe UI"/>
                <a:cs typeface="Segoe UI"/>
              </a:rPr>
              <a:t>con  </a:t>
            </a:r>
            <a:r>
              <a:rPr sz="1200" spc="-5" dirty="0">
                <a:latin typeface="Segoe UI"/>
                <a:cs typeface="Segoe UI"/>
              </a:rPr>
              <a:t>implementación </a:t>
            </a:r>
            <a:r>
              <a:rPr sz="1200" dirty="0">
                <a:latin typeface="Segoe UI"/>
                <a:cs typeface="Segoe UI"/>
              </a:rPr>
              <a:t>de </a:t>
            </a:r>
            <a:r>
              <a:rPr sz="1200" spc="-5" dirty="0">
                <a:latin typeface="Segoe UI"/>
                <a:cs typeface="Segoe UI"/>
              </a:rPr>
              <a:t>procesos </a:t>
            </a:r>
            <a:r>
              <a:rPr sz="1200" dirty="0">
                <a:latin typeface="Segoe UI"/>
                <a:cs typeface="Segoe UI"/>
              </a:rPr>
              <a:t>y </a:t>
            </a:r>
            <a:r>
              <a:rPr sz="1200" spc="-5" dirty="0">
                <a:latin typeface="Segoe UI"/>
                <a:cs typeface="Segoe UI"/>
              </a:rPr>
              <a:t>auditorias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personalizadas.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5A494BB-125C-448A-B7D1-AFD670BA6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34" y="4215675"/>
            <a:ext cx="4020191" cy="281057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kumimoji="0" lang="es-ES" sz="12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Albamoción</a:t>
            </a:r>
            <a:r>
              <a:rPr kumimoji="0" lang="es-ES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Ciudad Real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kumimoji="0" lang="es-ES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Motorrad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C2AE68D-16E0-46E5-8825-FBC1330C6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49" y="2072638"/>
            <a:ext cx="7102317" cy="47348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38181B0-5636-460B-8477-7704B9306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13" y="56911"/>
            <a:ext cx="1121761" cy="54868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30C8E07-11F7-462D-81C1-1A8C31C5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61" y="36858"/>
            <a:ext cx="1225402" cy="5913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AD78162-4F1A-4C28-9A56-85E78B79C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16" y="560253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56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lang="es-ES" sz="1200" b="1" spc="-20" dirty="0">
                <a:solidFill>
                  <a:prstClr val="black"/>
                </a:solidFill>
                <a:latin typeface="Segoe UI"/>
                <a:cs typeface="Segoe UI"/>
              </a:rPr>
              <a:t>Sealco Motor Madrid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spc="-5" dirty="0">
                <a:solidFill>
                  <a:prstClr val="black"/>
                </a:solidFill>
                <a:latin typeface="Segoe UI"/>
                <a:cs typeface="Segoe UI"/>
              </a:rPr>
              <a:t>Bancada de medición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C93C6-2EAD-40F0-BDC4-79A7ECEF4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50" y="2124074"/>
            <a:ext cx="3530919" cy="47236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F9B4F10-7223-4CD3-AE4D-062158688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0867" y="2714528"/>
            <a:ext cx="4723638" cy="35427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4556D1B-1150-41FC-9E11-BBF290CB5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3" y="566325"/>
            <a:ext cx="2145978" cy="62794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45965D7-BA9D-42BA-8A24-DC2B839E0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808"/>
            <a:ext cx="1225402" cy="5913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4BBE481-6133-4280-86C3-3686CDC3C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147" y="80145"/>
            <a:ext cx="112176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8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lang="es-ES" sz="1200" b="1" spc="-20" dirty="0">
                <a:solidFill>
                  <a:prstClr val="black"/>
                </a:solidFill>
                <a:latin typeface="Segoe UI"/>
                <a:cs typeface="Segoe UI"/>
              </a:rPr>
              <a:t>Talleres Cañas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spc="-5" dirty="0">
                <a:solidFill>
                  <a:prstClr val="black"/>
                </a:solidFill>
                <a:latin typeface="Segoe UI"/>
                <a:cs typeface="Segoe UI"/>
              </a:rPr>
              <a:t>Cabinas de pintura y box de pintura.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3A452FD-EDA3-4D56-B4F6-747004CFE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68" y="2072638"/>
            <a:ext cx="8120172" cy="48119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5582BB1-6261-454D-ABB7-A01698328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053" y="110528"/>
            <a:ext cx="1121761" cy="54868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254FE76-9720-47C6-BC9C-9DD4E781F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39" y="95927"/>
            <a:ext cx="1225402" cy="5913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F2E6469-F717-4FDB-8706-759E7FE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81" y="546808"/>
            <a:ext cx="214597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56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608" y="2037968"/>
            <a:ext cx="9199880" cy="4820920"/>
          </a:xfrm>
          <a:custGeom>
            <a:avLst/>
            <a:gdLst/>
            <a:ahLst/>
            <a:cxnLst/>
            <a:rect l="l" t="t" r="r" b="b"/>
            <a:pathLst>
              <a:path w="9199880" h="4820920">
                <a:moveTo>
                  <a:pt x="0" y="4820412"/>
                </a:moveTo>
                <a:lnTo>
                  <a:pt x="9199625" y="4820412"/>
                </a:lnTo>
                <a:lnTo>
                  <a:pt x="9199625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463" y="2037968"/>
            <a:ext cx="9225280" cy="4820920"/>
          </a:xfrm>
          <a:custGeom>
            <a:avLst/>
            <a:gdLst/>
            <a:ahLst/>
            <a:cxnLst/>
            <a:rect l="l" t="t" r="r" b="b"/>
            <a:pathLst>
              <a:path w="9225280" h="4820920">
                <a:moveTo>
                  <a:pt x="0" y="4820412"/>
                </a:moveTo>
                <a:lnTo>
                  <a:pt x="9224771" y="4820412"/>
                </a:lnTo>
                <a:lnTo>
                  <a:pt x="9224771" y="0"/>
                </a:lnTo>
                <a:lnTo>
                  <a:pt x="0" y="0"/>
                </a:lnTo>
                <a:lnTo>
                  <a:pt x="0" y="4820412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7608" y="380"/>
            <a:ext cx="9225280" cy="768985"/>
          </a:xfrm>
          <a:custGeom>
            <a:avLst/>
            <a:gdLst/>
            <a:ahLst/>
            <a:cxnLst/>
            <a:rect l="l" t="t" r="r" b="b"/>
            <a:pathLst>
              <a:path w="9225280" h="768985">
                <a:moveTo>
                  <a:pt x="0" y="768858"/>
                </a:moveTo>
                <a:lnTo>
                  <a:pt x="9224772" y="768858"/>
                </a:lnTo>
                <a:lnTo>
                  <a:pt x="9224772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591" y="380"/>
            <a:ext cx="144145" cy="6847840"/>
          </a:xfrm>
          <a:custGeom>
            <a:avLst/>
            <a:gdLst/>
            <a:ahLst/>
            <a:cxnLst/>
            <a:rect l="l" t="t" r="r" b="b"/>
            <a:pathLst>
              <a:path w="144144" h="6847840">
                <a:moveTo>
                  <a:pt x="0" y="6847332"/>
                </a:moveTo>
                <a:lnTo>
                  <a:pt x="144018" y="6847332"/>
                </a:lnTo>
                <a:lnTo>
                  <a:pt x="144018" y="0"/>
                </a:lnTo>
                <a:lnTo>
                  <a:pt x="0" y="0"/>
                </a:lnTo>
                <a:lnTo>
                  <a:pt x="0" y="6847332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29834" y="1174750"/>
            <a:ext cx="40430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INSTALACIONES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2026157"/>
            <a:ext cx="2823210" cy="4821555"/>
          </a:xfrm>
          <a:custGeom>
            <a:avLst/>
            <a:gdLst/>
            <a:ahLst/>
            <a:cxnLst/>
            <a:rect l="l" t="t" r="r" b="b"/>
            <a:pathLst>
              <a:path w="2823210" h="4821555">
                <a:moveTo>
                  <a:pt x="0" y="4821174"/>
                </a:moveTo>
                <a:lnTo>
                  <a:pt x="2823210" y="4821174"/>
                </a:lnTo>
                <a:lnTo>
                  <a:pt x="2823210" y="0"/>
                </a:lnTo>
                <a:lnTo>
                  <a:pt x="0" y="0"/>
                </a:lnTo>
                <a:lnTo>
                  <a:pt x="0" y="48211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037588"/>
            <a:ext cx="2503805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184150" algn="l"/>
              </a:tabLst>
              <a:defRPr/>
            </a:pPr>
            <a:r>
              <a:rPr kumimoji="0" lang="es-ES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Talleres Cañas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5930" marR="5080" lvl="1" indent="-171450" algn="l" defTabSz="914400" rtl="0" eaLnBrk="1" fontAlgn="auto" latinLnBrk="0" hangingPunct="1">
              <a:lnSpc>
                <a:spcPts val="13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456565" algn="l"/>
              </a:tabLst>
              <a:defRPr/>
            </a:pPr>
            <a:r>
              <a:rPr lang="es-ES" sz="1200" spc="-5" dirty="0">
                <a:solidFill>
                  <a:prstClr val="black"/>
                </a:solidFill>
                <a:latin typeface="Segoe UI"/>
                <a:cs typeface="Segoe UI"/>
              </a:rPr>
              <a:t>Zonas de reparación rápida</a:t>
            </a: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0817"/>
            <a:ext cx="2823210" cy="826769"/>
          </a:xfrm>
          <a:custGeom>
            <a:avLst/>
            <a:gdLst/>
            <a:ahLst/>
            <a:cxnLst/>
            <a:rect l="l" t="t" r="r" b="b"/>
            <a:pathLst>
              <a:path w="2823210" h="1207770">
                <a:moveTo>
                  <a:pt x="0" y="1207769"/>
                </a:moveTo>
                <a:lnTo>
                  <a:pt x="2823210" y="1207769"/>
                </a:lnTo>
                <a:lnTo>
                  <a:pt x="2823210" y="0"/>
                </a:lnTo>
                <a:lnTo>
                  <a:pt x="0" y="0"/>
                </a:lnTo>
                <a:lnTo>
                  <a:pt x="0" y="120776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211326"/>
            <a:ext cx="153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Automóvil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37392" y="1114805"/>
            <a:ext cx="771905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18342" y="1095755"/>
            <a:ext cx="810260" cy="809625"/>
          </a:xfrm>
          <a:custGeom>
            <a:avLst/>
            <a:gdLst/>
            <a:ahLst/>
            <a:cxnLst/>
            <a:rect l="l" t="t" r="r" b="b"/>
            <a:pathLst>
              <a:path w="810259" h="809625">
                <a:moveTo>
                  <a:pt x="0" y="809244"/>
                </a:moveTo>
                <a:lnTo>
                  <a:pt x="810005" y="809244"/>
                </a:lnTo>
                <a:lnTo>
                  <a:pt x="810005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38100">
            <a:solidFill>
              <a:srgbClr val="FFD1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1BABCC-A4DD-4E3C-84D2-F0BD6B348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524" y="2072638"/>
            <a:ext cx="9127576" cy="47750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46877AE-8EF0-4424-AF53-E8AC94D1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03" y="566325"/>
            <a:ext cx="2145978" cy="6279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1BE2CB1-B751-4268-9A96-D2D1BB5B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9" y="58808"/>
            <a:ext cx="1225402" cy="5913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6A4CB65-3A4B-4ADF-A349-9A0A1677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884" y="81430"/>
            <a:ext cx="112176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3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6331076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4">
                <a:moveTo>
                  <a:pt x="0" y="527303"/>
                </a:moveTo>
                <a:lnTo>
                  <a:pt x="12192000" y="527303"/>
                </a:lnTo>
                <a:lnTo>
                  <a:pt x="12192000" y="0"/>
                </a:lnTo>
                <a:lnTo>
                  <a:pt x="0" y="0"/>
                </a:lnTo>
                <a:lnTo>
                  <a:pt x="0" y="52730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6331076"/>
            <a:ext cx="12192000" cy="527685"/>
          </a:xfrm>
          <a:custGeom>
            <a:avLst/>
            <a:gdLst/>
            <a:ahLst/>
            <a:cxnLst/>
            <a:rect l="l" t="t" r="r" b="b"/>
            <a:pathLst>
              <a:path w="12192000" h="527684">
                <a:moveTo>
                  <a:pt x="0" y="527303"/>
                </a:moveTo>
                <a:lnTo>
                  <a:pt x="12192000" y="527303"/>
                </a:lnTo>
                <a:lnTo>
                  <a:pt x="12192000" y="0"/>
                </a:lnTo>
                <a:lnTo>
                  <a:pt x="0" y="0"/>
                </a:lnTo>
                <a:lnTo>
                  <a:pt x="0" y="527303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3B726D-24A5-482D-BBCC-BFD18F83A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707" y="952793"/>
            <a:ext cx="4798586" cy="34061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616A961-7318-42BA-82D0-6BEADE64EE32}"/>
              </a:ext>
            </a:extLst>
          </p:cNvPr>
          <p:cNvSpPr txBox="1"/>
          <p:nvPr/>
        </p:nvSpPr>
        <p:spPr>
          <a:xfrm>
            <a:off x="3886200" y="4038600"/>
            <a:ext cx="4798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Parque Empresarial Campollano C/c, nº50</a:t>
            </a:r>
          </a:p>
          <a:p>
            <a:pPr algn="ctr"/>
            <a:r>
              <a:rPr lang="es-ES" dirty="0"/>
              <a:t>02007 Albacete (España)</a:t>
            </a:r>
          </a:p>
          <a:p>
            <a:pPr algn="ctr"/>
            <a:r>
              <a:rPr lang="es-ES" dirty="0"/>
              <a:t>Tel: (+34) 967520002</a:t>
            </a:r>
          </a:p>
          <a:p>
            <a:pPr algn="ctr"/>
            <a:r>
              <a:rPr lang="es-ES" dirty="0">
                <a:hlinkClick r:id="rId3"/>
              </a:rPr>
              <a:t>info@martechcorporation.com</a:t>
            </a:r>
            <a:endParaRPr lang="es-ES" dirty="0"/>
          </a:p>
          <a:p>
            <a:pPr algn="ctr"/>
            <a:r>
              <a:rPr lang="es-ES" dirty="0">
                <a:hlinkClick r:id="rId4"/>
              </a:rPr>
              <a:t>www.martechcorporation.com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EQUIPO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HUMANO: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48640" marR="0" lvl="0" indent="-161925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549275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Diseño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86715" marR="0" lvl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tabLst>
                <a:tab pos="549275" algn="l"/>
              </a:tabLst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Lever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Touch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5A494BB-125C-448A-B7D1-AFD670BA6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34" y="1431856"/>
            <a:ext cx="8039842" cy="56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2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EQUIPO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HUMANO: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48640" marR="0" lvl="0" indent="-161925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549275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Diseño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8671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9275" algn="l"/>
              </a:tabLst>
              <a:defRPr/>
            </a:pPr>
            <a:r>
              <a:rPr lang="es-ES" sz="1200" dirty="0">
                <a:solidFill>
                  <a:prstClr val="black"/>
                </a:solidFill>
                <a:latin typeface="Segoe UI"/>
                <a:cs typeface="Segoe UI"/>
              </a:rPr>
              <a:t>Porsche Chile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0767C1-F7E5-4B77-9D1D-8E96DF9A0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10647" r="9072" b="-131"/>
          <a:stretch/>
        </p:blipFill>
        <p:spPr>
          <a:xfrm>
            <a:off x="3505200" y="1704214"/>
            <a:ext cx="8229600" cy="50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516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EQUIPO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HUMANO: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48640" marR="0" lvl="0" indent="-161925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549275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Diseño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8671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9275" algn="l"/>
              </a:tabLst>
              <a:defRPr/>
            </a:pPr>
            <a:r>
              <a:rPr lang="es-ES" sz="1200" dirty="0" err="1">
                <a:solidFill>
                  <a:prstClr val="black"/>
                </a:solidFill>
                <a:latin typeface="Segoe UI"/>
                <a:cs typeface="Segoe UI"/>
              </a:rPr>
              <a:t>Medimotors</a:t>
            </a:r>
            <a:r>
              <a:rPr lang="es-ES" sz="1200" dirty="0">
                <a:solidFill>
                  <a:prstClr val="black"/>
                </a:solidFill>
                <a:latin typeface="Segoe UI"/>
                <a:cs typeface="Segoe UI"/>
              </a:rPr>
              <a:t> Mallorca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DC67330-8E24-4906-A082-31AF903F1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/>
          <a:stretch/>
        </p:blipFill>
        <p:spPr>
          <a:xfrm>
            <a:off x="3021638" y="1651626"/>
            <a:ext cx="9091623" cy="52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6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516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EQUIPO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HUMANO: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48640" marR="0" lvl="0" indent="-161925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549275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Diseño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8671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9275" algn="l"/>
              </a:tabLst>
              <a:defRPr/>
            </a:pPr>
            <a:r>
              <a:rPr lang="es-ES" sz="1200" dirty="0">
                <a:solidFill>
                  <a:prstClr val="black"/>
                </a:solidFill>
                <a:latin typeface="Segoe UI"/>
                <a:cs typeface="Segoe UI"/>
              </a:rPr>
              <a:t>Renault Albacete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D8421E-E580-43D1-AD26-E1FA34A68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72" y="1802064"/>
            <a:ext cx="9069889" cy="48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2965"/>
            <a:ext cx="2777490" cy="5225415"/>
          </a:xfrm>
          <a:custGeom>
            <a:avLst/>
            <a:gdLst/>
            <a:ahLst/>
            <a:cxnLst/>
            <a:rect l="l" t="t" r="r" b="b"/>
            <a:pathLst>
              <a:path w="2777490" h="5225415">
                <a:moveTo>
                  <a:pt x="2777490" y="5225031"/>
                </a:moveTo>
                <a:lnTo>
                  <a:pt x="2777490" y="0"/>
                </a:lnTo>
                <a:lnTo>
                  <a:pt x="0" y="0"/>
                </a:lnTo>
                <a:lnTo>
                  <a:pt x="0" y="5225031"/>
                </a:lnTo>
                <a:lnTo>
                  <a:pt x="2777490" y="522503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608" y="380"/>
            <a:ext cx="9225280" cy="527685"/>
          </a:xfrm>
          <a:custGeom>
            <a:avLst/>
            <a:gdLst/>
            <a:ahLst/>
            <a:cxnLst/>
            <a:rect l="l" t="t" r="r" b="b"/>
            <a:pathLst>
              <a:path w="9225280" h="527685">
                <a:moveTo>
                  <a:pt x="0" y="527304"/>
                </a:moveTo>
                <a:lnTo>
                  <a:pt x="9224772" y="527304"/>
                </a:lnTo>
                <a:lnTo>
                  <a:pt x="9224772" y="0"/>
                </a:lnTo>
                <a:lnTo>
                  <a:pt x="0" y="0"/>
                </a:lnTo>
                <a:lnTo>
                  <a:pt x="0" y="527304"/>
                </a:lnTo>
                <a:close/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  <a:lnTo>
                  <a:pt x="189737" y="685761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870" y="380"/>
            <a:ext cx="189865" cy="6858000"/>
          </a:xfrm>
          <a:custGeom>
            <a:avLst/>
            <a:gdLst/>
            <a:ahLst/>
            <a:cxnLst/>
            <a:rect l="l" t="t" r="r" b="b"/>
            <a:pathLst>
              <a:path w="189864" h="6858000">
                <a:moveTo>
                  <a:pt x="189737" y="6857617"/>
                </a:moveTo>
                <a:lnTo>
                  <a:pt x="189737" y="0"/>
                </a:lnTo>
                <a:lnTo>
                  <a:pt x="0" y="0"/>
                </a:lnTo>
                <a:lnTo>
                  <a:pt x="0" y="6857617"/>
                </a:lnTo>
              </a:path>
            </a:pathLst>
          </a:custGeom>
          <a:ln w="12953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7608" y="16516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7608" y="1625726"/>
            <a:ext cx="9225280" cy="5233035"/>
          </a:xfrm>
          <a:custGeom>
            <a:avLst/>
            <a:gdLst/>
            <a:ahLst/>
            <a:cxnLst/>
            <a:rect l="l" t="t" r="r" b="b"/>
            <a:pathLst>
              <a:path w="9225280" h="5233034">
                <a:moveTo>
                  <a:pt x="0" y="5232654"/>
                </a:moveTo>
                <a:lnTo>
                  <a:pt x="9224772" y="5232654"/>
                </a:lnTo>
                <a:lnTo>
                  <a:pt x="9224772" y="0"/>
                </a:lnTo>
                <a:lnTo>
                  <a:pt x="0" y="0"/>
                </a:lnTo>
                <a:lnTo>
                  <a:pt x="0" y="5232654"/>
                </a:lnTo>
                <a:close/>
              </a:path>
            </a:pathLst>
          </a:custGeom>
          <a:ln w="1295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50128" y="798322"/>
            <a:ext cx="351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QUE</a:t>
            </a:r>
            <a:r>
              <a:rPr sz="4000" spc="-60" dirty="0"/>
              <a:t> </a:t>
            </a:r>
            <a:r>
              <a:rPr sz="4000" spc="-15" dirty="0"/>
              <a:t>HACEMOS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1629410"/>
            <a:ext cx="229489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EQUIPO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HUMANO: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48640" marR="0" lvl="0" indent="-161925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549275" algn="l"/>
              </a:tabLst>
              <a:defRPr/>
            </a:pPr>
            <a:r>
              <a:rPr kumimoji="0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Diseño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8671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9275" algn="l"/>
              </a:tabLst>
              <a:defRPr/>
            </a:pPr>
            <a:r>
              <a:rPr lang="es-ES" sz="1200" dirty="0">
                <a:solidFill>
                  <a:prstClr val="black"/>
                </a:solidFill>
                <a:latin typeface="Segoe UI"/>
                <a:cs typeface="Segoe UI"/>
              </a:rPr>
              <a:t>BMW Ciudad Real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934" y="1997201"/>
            <a:ext cx="5466715" cy="2308225"/>
          </a:xfrm>
          <a:custGeom>
            <a:avLst/>
            <a:gdLst/>
            <a:ahLst/>
            <a:cxnLst/>
            <a:rect l="l" t="t" r="r" b="b"/>
            <a:pathLst>
              <a:path w="5466715" h="2308225">
                <a:moveTo>
                  <a:pt x="0" y="2308098"/>
                </a:moveTo>
                <a:lnTo>
                  <a:pt x="5466588" y="2308098"/>
                </a:lnTo>
                <a:lnTo>
                  <a:pt x="5466588" y="0"/>
                </a:lnTo>
                <a:lnTo>
                  <a:pt x="0" y="0"/>
                </a:lnTo>
                <a:lnTo>
                  <a:pt x="0" y="230809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AFFC74-970C-4E1F-BACF-43F746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8" y="806015"/>
            <a:ext cx="2145978" cy="6279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ACA962-A4C8-455B-97B6-57F7C4F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212874"/>
            <a:ext cx="1225402" cy="5913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9F34F2A-F6F4-47CE-87DB-B8EC73C4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5" y="212874"/>
            <a:ext cx="1121761" cy="5425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B56638-AD97-4965-BBDC-597B6FBAF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5"/>
          <a:stretch/>
        </p:blipFill>
        <p:spPr>
          <a:xfrm>
            <a:off x="3696715" y="1677305"/>
            <a:ext cx="7767066" cy="51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1648</Words>
  <Application>Microsoft Office PowerPoint</Application>
  <PresentationFormat>Panorámica</PresentationFormat>
  <Paragraphs>255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Arial</vt:lpstr>
      <vt:lpstr>Calibri</vt:lpstr>
      <vt:lpstr>Courier New</vt:lpstr>
      <vt:lpstr>HelveticaNeueLT Std</vt:lpstr>
      <vt:lpstr>Segoe UI</vt:lpstr>
      <vt:lpstr>Times New Roman</vt:lpstr>
      <vt:lpstr>Trebuchet MS</vt:lpstr>
      <vt:lpstr>Wingdings</vt:lpstr>
      <vt:lpstr>Office Theme</vt:lpstr>
      <vt:lpstr>Presentación de PowerPoint</vt:lpstr>
      <vt:lpstr>QUIENES SOMOS</vt:lpstr>
      <vt:lpstr>EMPRESAS DEL GRUPO</vt:lpstr>
      <vt:lpstr>QUE HACEMOS</vt:lpstr>
      <vt:lpstr>QUE HACEMOS</vt:lpstr>
      <vt:lpstr>QUE HACEMOS</vt:lpstr>
      <vt:lpstr>QUE HACEMOS</vt:lpstr>
      <vt:lpstr>QUE HACEMOS</vt:lpstr>
      <vt:lpstr>QUE HACEMOS</vt:lpstr>
      <vt:lpstr>QUE HACEMOS</vt:lpstr>
      <vt:lpstr>QUE HACEMOS</vt:lpstr>
      <vt:lpstr>QUE HACEMOS</vt:lpstr>
      <vt:lpstr>PRODUCTOS Y SERVICIOS</vt:lpstr>
      <vt:lpstr>PRODUCTOS Y SERVICIOS</vt:lpstr>
      <vt:lpstr>PRODUCTOS Y SERVICIOS</vt:lpstr>
      <vt:lpstr>PRODUCTOS Y SERVICIOS</vt:lpstr>
      <vt:lpstr>PRODUCTOS Y SERVICIOS</vt:lpstr>
      <vt:lpstr>PRODUCTOS Y SERVICIOS</vt:lpstr>
      <vt:lpstr>PRODUCTOS Y SERVICIOS</vt:lpstr>
      <vt:lpstr>NUESTROS RESULTADOS</vt:lpstr>
      <vt:lpstr>NUESTROS NUMEROS</vt:lpstr>
      <vt:lpstr>NUESTROS CLIENTES</vt:lpstr>
      <vt:lpstr>HOMOLOGACIONES</vt:lpstr>
      <vt:lpstr>MARTECH CORPORATION EN EL MUNDO</vt:lpstr>
      <vt:lpstr>¿POR QUÉ MARTECH CORPORATION?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INSTALACIONES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Villaverde Dominguez</dc:creator>
  <cp:lastModifiedBy>Víctor Alarcón Palacios</cp:lastModifiedBy>
  <cp:revision>26</cp:revision>
  <dcterms:created xsi:type="dcterms:W3CDTF">2019-11-05T17:57:16Z</dcterms:created>
  <dcterms:modified xsi:type="dcterms:W3CDTF">2020-10-20T08:28:29Z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2019-05-20T00:00:00Z</vt:filetime>
  </property>
  <property fmtid="{D5CDD505-2E9C-101B-9397-08002B2CF9AE}" pid="3" name="Creator">
    <vt:lpwstr>Microsoft® PowerPoint® para Office 365</vt:lpwstr>
  </property>
  <property fmtid="{D5CDD505-2E9C-101B-9397-08002B2CF9AE}" pid="4" name="LastSaved">
    <vt:filetime>2019-11-05T00:00:00Z</vt:filetime>
  </property>
</Properties>
</file>